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60" r:id="rId4"/>
    <p:sldId id="282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8" r:id="rId18"/>
    <p:sldId id="274" r:id="rId19"/>
    <p:sldId id="275" r:id="rId20"/>
    <p:sldId id="304" r:id="rId21"/>
    <p:sldId id="280" r:id="rId22"/>
    <p:sldId id="281" r:id="rId23"/>
    <p:sldId id="258" r:id="rId24"/>
    <p:sldId id="278" r:id="rId25"/>
    <p:sldId id="279" r:id="rId26"/>
    <p:sldId id="259" r:id="rId27"/>
    <p:sldId id="276" r:id="rId28"/>
    <p:sldId id="277" r:id="rId29"/>
    <p:sldId id="283" r:id="rId30"/>
    <p:sldId id="284" r:id="rId31"/>
    <p:sldId id="303" r:id="rId32"/>
    <p:sldId id="305" r:id="rId33"/>
    <p:sldId id="285" r:id="rId34"/>
    <p:sldId id="286" r:id="rId35"/>
    <p:sldId id="287" r:id="rId36"/>
    <p:sldId id="310" r:id="rId37"/>
    <p:sldId id="289" r:id="rId38"/>
    <p:sldId id="293" r:id="rId39"/>
    <p:sldId id="290" r:id="rId40"/>
    <p:sldId id="291" r:id="rId41"/>
    <p:sldId id="292" r:id="rId42"/>
    <p:sldId id="311" r:id="rId43"/>
    <p:sldId id="294" r:id="rId44"/>
    <p:sldId id="295" r:id="rId45"/>
    <p:sldId id="296" r:id="rId46"/>
    <p:sldId id="297" r:id="rId47"/>
    <p:sldId id="298" r:id="rId48"/>
    <p:sldId id="299" r:id="rId49"/>
    <p:sldId id="312" r:id="rId50"/>
    <p:sldId id="301" r:id="rId51"/>
    <p:sldId id="306" r:id="rId52"/>
    <p:sldId id="307" r:id="rId53"/>
    <p:sldId id="30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C3FF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43C37-78CA-4F89-B11B-C29267310DC4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A3608-DC04-498F-9FB3-AEB6CE93B88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907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A3608-DC04-498F-9FB3-AEB6CE93B88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77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A3608-DC04-498F-9FB3-AEB6CE93B88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7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A3608-DC04-498F-9FB3-AEB6CE93B88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159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A3608-DC04-498F-9FB3-AEB6CE93B88D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881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6472-3B13-4BD6-9C8F-FB9D7CCB2282}" type="datetime1">
              <a:rPr lang="en-GB" smtClean="0"/>
              <a:t>15/03/2019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Alternanza scuola-lavoro, 19 marzo 2019, Istituto di Cristallografia-CNR, Bari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342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2E0A-525B-488F-B19C-39786AF9279E}" type="datetime1">
              <a:rPr lang="en-GB" smtClean="0"/>
              <a:t>15/03/2019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Alternanza scuola-lavoro, 19 marzo 2019, Istituto di Cristallografia-CNR, Bari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693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7F2-CD1E-43BA-B885-C42F12952F3E}" type="datetime1">
              <a:rPr lang="en-GB" smtClean="0"/>
              <a:t>15/03/2019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Alternanza scuola-lavoro, 19 marzo 2019, Istituto di Cristallografia-CNR, Bari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48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F5F5-3B85-4C4E-89EC-DA0CFA14EA94}" type="datetime1">
              <a:rPr lang="en-GB" smtClean="0"/>
              <a:t>15/03/2019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Alternanza scuola-lavoro, 19 marzo 2019, Istituto di Cristallografia-CNR, Bari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10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FD07-7452-48BB-ADBF-7A0B4060322F}" type="datetime1">
              <a:rPr lang="en-GB" smtClean="0"/>
              <a:t>15/03/2019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Alternanza scuola-lavoro, 19 marzo 2019, Istituto di Cristallografia-CNR, Bari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40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5880-59B5-4A2A-8F3D-0F22D2A4D0A6}" type="datetime1">
              <a:rPr lang="en-GB" smtClean="0"/>
              <a:t>15/03/2019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Alternanza scuola-lavoro, 19 marzo 2019, Istituto di Cristallografia-CNR, Bari</a:t>
            </a: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10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CFC8-D81B-4FE3-AA9C-CC4D9EAE2B50}" type="datetime1">
              <a:rPr lang="en-GB" smtClean="0"/>
              <a:t>15/03/2019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Alternanza scuola-lavoro, 19 marzo 2019, Istituto di Cristallografia-CNR, Bari</a:t>
            </a:r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26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475F6-3177-45FB-B0BE-8C83EEB7276D}" type="datetime1">
              <a:rPr lang="en-GB" smtClean="0"/>
              <a:t>15/03/2019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Alternanza scuola-lavoro, 19 marzo 2019, Istituto di Cristallografia-CNR, Bari</a:t>
            </a: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87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C99D-E489-494A-9C48-D2211831AF5F}" type="datetime1">
              <a:rPr lang="en-GB" smtClean="0"/>
              <a:t>15/03/2019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Alternanza scuola-lavoro, 19 marzo 2019, Istituto di Cristallografia-CNR, Bari</a:t>
            </a: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08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2BF4-7852-4290-B129-C05272B493BC}" type="datetime1">
              <a:rPr lang="en-GB" smtClean="0"/>
              <a:t>15/03/2019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Alternanza scuola-lavoro, 19 marzo 2019, Istituto di Cristallografia-CNR, Bari</a:t>
            </a: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056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3365-DBC6-4D0B-8124-AD45BE3AD6FA}" type="datetime1">
              <a:rPr lang="en-GB" smtClean="0"/>
              <a:t>15/03/2019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Alternanza scuola-lavoro, 19 marzo 2019, Istituto di Cristallografia-CNR, Bari</a:t>
            </a: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96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361DF-D73C-412E-89A2-6EA4F3CA907A}" type="datetime1">
              <a:rPr lang="en-GB" smtClean="0"/>
              <a:t>15/03/2019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Alternanza scuola-lavoro, 19 marzo 2019, Istituto di Cristallografia-CNR, Bari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BFE71-7623-4C60-9342-50703C54D46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38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../../Corso%20di%20Cristallografia%202011_2012/cristallografia%20con%20lab_2011_%202012/lezioni_2011_primo%20anno/Young_experiment.gif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tags" Target="../tags/tag35.xml"/><Relationship Id="rId21" Type="http://schemas.openxmlformats.org/officeDocument/2006/relationships/tags" Target="../tags/tag30.xml"/><Relationship Id="rId42" Type="http://schemas.openxmlformats.org/officeDocument/2006/relationships/tags" Target="../tags/tag51.xml"/><Relationship Id="rId47" Type="http://schemas.openxmlformats.org/officeDocument/2006/relationships/tags" Target="../tags/tag56.xml"/><Relationship Id="rId63" Type="http://schemas.openxmlformats.org/officeDocument/2006/relationships/tags" Target="../tags/tag72.xml"/><Relationship Id="rId68" Type="http://schemas.openxmlformats.org/officeDocument/2006/relationships/tags" Target="../tags/tag77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9" Type="http://schemas.openxmlformats.org/officeDocument/2006/relationships/tags" Target="../tags/tag38.xml"/><Relationship Id="rId11" Type="http://schemas.openxmlformats.org/officeDocument/2006/relationships/tags" Target="../tags/tag20.xml"/><Relationship Id="rId24" Type="http://schemas.openxmlformats.org/officeDocument/2006/relationships/tags" Target="../tags/tag33.xml"/><Relationship Id="rId32" Type="http://schemas.openxmlformats.org/officeDocument/2006/relationships/tags" Target="../tags/tag41.xml"/><Relationship Id="rId37" Type="http://schemas.openxmlformats.org/officeDocument/2006/relationships/tags" Target="../tags/tag46.xml"/><Relationship Id="rId40" Type="http://schemas.openxmlformats.org/officeDocument/2006/relationships/tags" Target="../tags/tag49.xml"/><Relationship Id="rId45" Type="http://schemas.openxmlformats.org/officeDocument/2006/relationships/tags" Target="../tags/tag54.xml"/><Relationship Id="rId53" Type="http://schemas.openxmlformats.org/officeDocument/2006/relationships/tags" Target="../tags/tag62.xml"/><Relationship Id="rId58" Type="http://schemas.openxmlformats.org/officeDocument/2006/relationships/tags" Target="../tags/tag67.xml"/><Relationship Id="rId66" Type="http://schemas.openxmlformats.org/officeDocument/2006/relationships/tags" Target="../tags/tag75.xml"/><Relationship Id="rId74" Type="http://schemas.openxmlformats.org/officeDocument/2006/relationships/slideLayout" Target="../slideLayouts/slideLayout7.xml"/><Relationship Id="rId5" Type="http://schemas.openxmlformats.org/officeDocument/2006/relationships/tags" Target="../tags/tag14.xml"/><Relationship Id="rId61" Type="http://schemas.openxmlformats.org/officeDocument/2006/relationships/tags" Target="../tags/tag70.xml"/><Relationship Id="rId19" Type="http://schemas.openxmlformats.org/officeDocument/2006/relationships/tags" Target="../tags/tag28.xml"/><Relationship Id="rId14" Type="http://schemas.openxmlformats.org/officeDocument/2006/relationships/tags" Target="../tags/tag23.xml"/><Relationship Id="rId22" Type="http://schemas.openxmlformats.org/officeDocument/2006/relationships/tags" Target="../tags/tag31.xml"/><Relationship Id="rId27" Type="http://schemas.openxmlformats.org/officeDocument/2006/relationships/tags" Target="../tags/tag36.xml"/><Relationship Id="rId30" Type="http://schemas.openxmlformats.org/officeDocument/2006/relationships/tags" Target="../tags/tag39.xml"/><Relationship Id="rId35" Type="http://schemas.openxmlformats.org/officeDocument/2006/relationships/tags" Target="../tags/tag44.xml"/><Relationship Id="rId43" Type="http://schemas.openxmlformats.org/officeDocument/2006/relationships/tags" Target="../tags/tag52.xml"/><Relationship Id="rId48" Type="http://schemas.openxmlformats.org/officeDocument/2006/relationships/tags" Target="../tags/tag57.xml"/><Relationship Id="rId56" Type="http://schemas.openxmlformats.org/officeDocument/2006/relationships/tags" Target="../tags/tag65.xml"/><Relationship Id="rId64" Type="http://schemas.openxmlformats.org/officeDocument/2006/relationships/tags" Target="../tags/tag73.xml"/><Relationship Id="rId69" Type="http://schemas.openxmlformats.org/officeDocument/2006/relationships/tags" Target="../tags/tag78.xml"/><Relationship Id="rId8" Type="http://schemas.openxmlformats.org/officeDocument/2006/relationships/tags" Target="../tags/tag17.xml"/><Relationship Id="rId51" Type="http://schemas.openxmlformats.org/officeDocument/2006/relationships/tags" Target="../tags/tag60.xml"/><Relationship Id="rId72" Type="http://schemas.openxmlformats.org/officeDocument/2006/relationships/tags" Target="../tags/tag81.xml"/><Relationship Id="rId3" Type="http://schemas.openxmlformats.org/officeDocument/2006/relationships/tags" Target="../tags/tag12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tags" Target="../tags/tag34.xml"/><Relationship Id="rId33" Type="http://schemas.openxmlformats.org/officeDocument/2006/relationships/tags" Target="../tags/tag42.xml"/><Relationship Id="rId38" Type="http://schemas.openxmlformats.org/officeDocument/2006/relationships/tags" Target="../tags/tag47.xml"/><Relationship Id="rId46" Type="http://schemas.openxmlformats.org/officeDocument/2006/relationships/tags" Target="../tags/tag55.xml"/><Relationship Id="rId59" Type="http://schemas.openxmlformats.org/officeDocument/2006/relationships/tags" Target="../tags/tag68.xml"/><Relationship Id="rId67" Type="http://schemas.openxmlformats.org/officeDocument/2006/relationships/tags" Target="../tags/tag76.xml"/><Relationship Id="rId20" Type="http://schemas.openxmlformats.org/officeDocument/2006/relationships/tags" Target="../tags/tag29.xml"/><Relationship Id="rId41" Type="http://schemas.openxmlformats.org/officeDocument/2006/relationships/tags" Target="../tags/tag50.xml"/><Relationship Id="rId54" Type="http://schemas.openxmlformats.org/officeDocument/2006/relationships/tags" Target="../tags/tag63.xml"/><Relationship Id="rId62" Type="http://schemas.openxmlformats.org/officeDocument/2006/relationships/tags" Target="../tags/tag71.xml"/><Relationship Id="rId70" Type="http://schemas.openxmlformats.org/officeDocument/2006/relationships/tags" Target="../tags/tag79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5" Type="http://schemas.openxmlformats.org/officeDocument/2006/relationships/tags" Target="../tags/tag24.xml"/><Relationship Id="rId23" Type="http://schemas.openxmlformats.org/officeDocument/2006/relationships/tags" Target="../tags/tag32.xml"/><Relationship Id="rId28" Type="http://schemas.openxmlformats.org/officeDocument/2006/relationships/tags" Target="../tags/tag37.xml"/><Relationship Id="rId36" Type="http://schemas.openxmlformats.org/officeDocument/2006/relationships/tags" Target="../tags/tag45.xml"/><Relationship Id="rId49" Type="http://schemas.openxmlformats.org/officeDocument/2006/relationships/tags" Target="../tags/tag58.xml"/><Relationship Id="rId57" Type="http://schemas.openxmlformats.org/officeDocument/2006/relationships/tags" Target="../tags/tag66.xml"/><Relationship Id="rId10" Type="http://schemas.openxmlformats.org/officeDocument/2006/relationships/tags" Target="../tags/tag19.xml"/><Relationship Id="rId31" Type="http://schemas.openxmlformats.org/officeDocument/2006/relationships/tags" Target="../tags/tag40.xml"/><Relationship Id="rId44" Type="http://schemas.openxmlformats.org/officeDocument/2006/relationships/tags" Target="../tags/tag53.xml"/><Relationship Id="rId52" Type="http://schemas.openxmlformats.org/officeDocument/2006/relationships/tags" Target="../tags/tag61.xml"/><Relationship Id="rId60" Type="http://schemas.openxmlformats.org/officeDocument/2006/relationships/tags" Target="../tags/tag69.xml"/><Relationship Id="rId65" Type="http://schemas.openxmlformats.org/officeDocument/2006/relationships/tags" Target="../tags/tag74.xml"/><Relationship Id="rId73" Type="http://schemas.openxmlformats.org/officeDocument/2006/relationships/tags" Target="../tags/tag82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39" Type="http://schemas.openxmlformats.org/officeDocument/2006/relationships/tags" Target="../tags/tag48.xml"/><Relationship Id="rId34" Type="http://schemas.openxmlformats.org/officeDocument/2006/relationships/tags" Target="../tags/tag43.xml"/><Relationship Id="rId50" Type="http://schemas.openxmlformats.org/officeDocument/2006/relationships/tags" Target="../tags/tag59.xml"/><Relationship Id="rId55" Type="http://schemas.openxmlformats.org/officeDocument/2006/relationships/tags" Target="../tags/tag64.xml"/><Relationship Id="rId7" Type="http://schemas.openxmlformats.org/officeDocument/2006/relationships/tags" Target="../tags/tag16.xml"/><Relationship Id="rId71" Type="http://schemas.openxmlformats.org/officeDocument/2006/relationships/tags" Target="../tags/tag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87.xml"/><Relationship Id="rId21" Type="http://schemas.openxmlformats.org/officeDocument/2006/relationships/tags" Target="../tags/tag105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5" Type="http://schemas.openxmlformats.org/officeDocument/2006/relationships/tags" Target="../tags/tag109.xml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tags" Target="../tags/tag108.xml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tags" Target="../tags/tag107.xml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tags" Target="../tags/tag106.xml"/><Relationship Id="rId27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48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4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127.xml"/><Relationship Id="rId18" Type="http://schemas.openxmlformats.org/officeDocument/2006/relationships/tags" Target="../tags/tag132.xml"/><Relationship Id="rId26" Type="http://schemas.openxmlformats.org/officeDocument/2006/relationships/tags" Target="../tags/tag140.xml"/><Relationship Id="rId39" Type="http://schemas.openxmlformats.org/officeDocument/2006/relationships/slideLayout" Target="../slideLayouts/slideLayout7.xml"/><Relationship Id="rId21" Type="http://schemas.openxmlformats.org/officeDocument/2006/relationships/tags" Target="../tags/tag135.xml"/><Relationship Id="rId34" Type="http://schemas.openxmlformats.org/officeDocument/2006/relationships/tags" Target="../tags/tag148.xml"/><Relationship Id="rId42" Type="http://schemas.openxmlformats.org/officeDocument/2006/relationships/image" Target="../media/image51.jpeg"/><Relationship Id="rId7" Type="http://schemas.openxmlformats.org/officeDocument/2006/relationships/tags" Target="../tags/tag121.xml"/><Relationship Id="rId2" Type="http://schemas.openxmlformats.org/officeDocument/2006/relationships/tags" Target="../tags/tag116.xml"/><Relationship Id="rId16" Type="http://schemas.openxmlformats.org/officeDocument/2006/relationships/tags" Target="../tags/tag130.xml"/><Relationship Id="rId20" Type="http://schemas.openxmlformats.org/officeDocument/2006/relationships/tags" Target="../tags/tag134.xml"/><Relationship Id="rId29" Type="http://schemas.openxmlformats.org/officeDocument/2006/relationships/tags" Target="../tags/tag143.xml"/><Relationship Id="rId41" Type="http://schemas.openxmlformats.org/officeDocument/2006/relationships/image" Target="../media/image50.png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tags" Target="../tags/tag125.xml"/><Relationship Id="rId24" Type="http://schemas.openxmlformats.org/officeDocument/2006/relationships/tags" Target="../tags/tag138.xml"/><Relationship Id="rId32" Type="http://schemas.openxmlformats.org/officeDocument/2006/relationships/tags" Target="../tags/tag146.xml"/><Relationship Id="rId37" Type="http://schemas.openxmlformats.org/officeDocument/2006/relationships/tags" Target="../tags/tag151.xml"/><Relationship Id="rId40" Type="http://schemas.openxmlformats.org/officeDocument/2006/relationships/image" Target="../media/image49.png"/><Relationship Id="rId5" Type="http://schemas.openxmlformats.org/officeDocument/2006/relationships/tags" Target="../tags/tag119.xml"/><Relationship Id="rId15" Type="http://schemas.openxmlformats.org/officeDocument/2006/relationships/tags" Target="../tags/tag129.xml"/><Relationship Id="rId23" Type="http://schemas.openxmlformats.org/officeDocument/2006/relationships/tags" Target="../tags/tag137.xml"/><Relationship Id="rId28" Type="http://schemas.openxmlformats.org/officeDocument/2006/relationships/tags" Target="../tags/tag142.xml"/><Relationship Id="rId36" Type="http://schemas.openxmlformats.org/officeDocument/2006/relationships/tags" Target="../tags/tag150.xml"/><Relationship Id="rId10" Type="http://schemas.openxmlformats.org/officeDocument/2006/relationships/tags" Target="../tags/tag124.xml"/><Relationship Id="rId19" Type="http://schemas.openxmlformats.org/officeDocument/2006/relationships/tags" Target="../tags/tag133.xml"/><Relationship Id="rId31" Type="http://schemas.openxmlformats.org/officeDocument/2006/relationships/tags" Target="../tags/tag145.xml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tags" Target="../tags/tag128.xml"/><Relationship Id="rId22" Type="http://schemas.openxmlformats.org/officeDocument/2006/relationships/tags" Target="../tags/tag136.xml"/><Relationship Id="rId27" Type="http://schemas.openxmlformats.org/officeDocument/2006/relationships/tags" Target="../tags/tag141.xml"/><Relationship Id="rId30" Type="http://schemas.openxmlformats.org/officeDocument/2006/relationships/tags" Target="../tags/tag144.xml"/><Relationship Id="rId35" Type="http://schemas.openxmlformats.org/officeDocument/2006/relationships/tags" Target="../tags/tag149.xml"/><Relationship Id="rId43" Type="http://schemas.openxmlformats.org/officeDocument/2006/relationships/image" Target="../media/image52.emf"/><Relationship Id="rId8" Type="http://schemas.openxmlformats.org/officeDocument/2006/relationships/tags" Target="../tags/tag122.xml"/><Relationship Id="rId3" Type="http://schemas.openxmlformats.org/officeDocument/2006/relationships/tags" Target="../tags/tag117.xml"/><Relationship Id="rId12" Type="http://schemas.openxmlformats.org/officeDocument/2006/relationships/tags" Target="../tags/tag126.xml"/><Relationship Id="rId17" Type="http://schemas.openxmlformats.org/officeDocument/2006/relationships/tags" Target="../tags/tag131.xml"/><Relationship Id="rId25" Type="http://schemas.openxmlformats.org/officeDocument/2006/relationships/tags" Target="../tags/tag139.xml"/><Relationship Id="rId33" Type="http://schemas.openxmlformats.org/officeDocument/2006/relationships/tags" Target="../tags/tag147.xml"/><Relationship Id="rId38" Type="http://schemas.openxmlformats.org/officeDocument/2006/relationships/tags" Target="../tags/tag1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165.xml"/><Relationship Id="rId18" Type="http://schemas.openxmlformats.org/officeDocument/2006/relationships/tags" Target="../tags/tag170.xml"/><Relationship Id="rId26" Type="http://schemas.openxmlformats.org/officeDocument/2006/relationships/tags" Target="../tags/tag178.xml"/><Relationship Id="rId39" Type="http://schemas.openxmlformats.org/officeDocument/2006/relationships/image" Target="../media/image54.png"/><Relationship Id="rId21" Type="http://schemas.openxmlformats.org/officeDocument/2006/relationships/tags" Target="../tags/tag173.xml"/><Relationship Id="rId34" Type="http://schemas.openxmlformats.org/officeDocument/2006/relationships/tags" Target="../tags/tag186.xml"/><Relationship Id="rId42" Type="http://schemas.openxmlformats.org/officeDocument/2006/relationships/image" Target="../media/image57.png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6" Type="http://schemas.openxmlformats.org/officeDocument/2006/relationships/tags" Target="../tags/tag168.xml"/><Relationship Id="rId20" Type="http://schemas.openxmlformats.org/officeDocument/2006/relationships/tags" Target="../tags/tag172.xml"/><Relationship Id="rId29" Type="http://schemas.openxmlformats.org/officeDocument/2006/relationships/tags" Target="../tags/tag181.xml"/><Relationship Id="rId41" Type="http://schemas.openxmlformats.org/officeDocument/2006/relationships/image" Target="../media/image56.png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tags" Target="../tags/tag163.xml"/><Relationship Id="rId24" Type="http://schemas.openxmlformats.org/officeDocument/2006/relationships/tags" Target="../tags/tag176.xml"/><Relationship Id="rId32" Type="http://schemas.openxmlformats.org/officeDocument/2006/relationships/tags" Target="../tags/tag184.xml"/><Relationship Id="rId37" Type="http://schemas.openxmlformats.org/officeDocument/2006/relationships/slideLayout" Target="../slideLayouts/slideLayout7.xml"/><Relationship Id="rId40" Type="http://schemas.openxmlformats.org/officeDocument/2006/relationships/image" Target="../media/image55.png"/><Relationship Id="rId5" Type="http://schemas.openxmlformats.org/officeDocument/2006/relationships/tags" Target="../tags/tag157.xml"/><Relationship Id="rId15" Type="http://schemas.openxmlformats.org/officeDocument/2006/relationships/tags" Target="../tags/tag167.xml"/><Relationship Id="rId23" Type="http://schemas.openxmlformats.org/officeDocument/2006/relationships/tags" Target="../tags/tag175.xml"/><Relationship Id="rId28" Type="http://schemas.openxmlformats.org/officeDocument/2006/relationships/tags" Target="../tags/tag180.xml"/><Relationship Id="rId36" Type="http://schemas.openxmlformats.org/officeDocument/2006/relationships/tags" Target="../tags/tag188.xml"/><Relationship Id="rId10" Type="http://schemas.openxmlformats.org/officeDocument/2006/relationships/tags" Target="../tags/tag162.xml"/><Relationship Id="rId19" Type="http://schemas.openxmlformats.org/officeDocument/2006/relationships/tags" Target="../tags/tag171.xml"/><Relationship Id="rId31" Type="http://schemas.openxmlformats.org/officeDocument/2006/relationships/tags" Target="../tags/tag183.xml"/><Relationship Id="rId4" Type="http://schemas.openxmlformats.org/officeDocument/2006/relationships/tags" Target="../tags/tag156.xml"/><Relationship Id="rId9" Type="http://schemas.openxmlformats.org/officeDocument/2006/relationships/tags" Target="../tags/tag161.xml"/><Relationship Id="rId14" Type="http://schemas.openxmlformats.org/officeDocument/2006/relationships/tags" Target="../tags/tag166.xml"/><Relationship Id="rId22" Type="http://schemas.openxmlformats.org/officeDocument/2006/relationships/tags" Target="../tags/tag174.xml"/><Relationship Id="rId27" Type="http://schemas.openxmlformats.org/officeDocument/2006/relationships/tags" Target="../tags/tag179.xml"/><Relationship Id="rId30" Type="http://schemas.openxmlformats.org/officeDocument/2006/relationships/tags" Target="../tags/tag182.xml"/><Relationship Id="rId35" Type="http://schemas.openxmlformats.org/officeDocument/2006/relationships/tags" Target="../tags/tag187.xml"/><Relationship Id="rId43" Type="http://schemas.openxmlformats.org/officeDocument/2006/relationships/image" Target="../media/image58.png"/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12" Type="http://schemas.openxmlformats.org/officeDocument/2006/relationships/tags" Target="../tags/tag164.xml"/><Relationship Id="rId17" Type="http://schemas.openxmlformats.org/officeDocument/2006/relationships/tags" Target="../tags/tag169.xml"/><Relationship Id="rId25" Type="http://schemas.openxmlformats.org/officeDocument/2006/relationships/tags" Target="../tags/tag177.xml"/><Relationship Id="rId33" Type="http://schemas.openxmlformats.org/officeDocument/2006/relationships/tags" Target="../tags/tag185.xml"/><Relationship Id="rId38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.png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31.pn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22.emf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44" y="1530052"/>
            <a:ext cx="10009888" cy="239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867229" y="22868"/>
            <a:ext cx="9862864" cy="6461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PROGETTO ALTERNANZA SCUOLA-LAVORO</a:t>
            </a:r>
            <a:endParaRPr lang="en-GB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0" y="1359965"/>
            <a:ext cx="26866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SCUOLA</a:t>
            </a:r>
            <a:endParaRPr lang="en-GB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10181685" y="3927941"/>
            <a:ext cx="1932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RICERCA</a:t>
            </a:r>
            <a:endParaRPr lang="en-GB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554090" y="4725134"/>
            <a:ext cx="668593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i="1" dirty="0" smtClean="0"/>
              <a:t>Lezione teorica sulla Cristallografia</a:t>
            </a:r>
          </a:p>
          <a:p>
            <a:pPr algn="ctr"/>
            <a:r>
              <a:rPr lang="it-IT" sz="3200" dirty="0" smtClean="0"/>
              <a:t>a cura del Tutor esterno</a:t>
            </a:r>
          </a:p>
          <a:p>
            <a:pPr algn="ctr"/>
            <a:r>
              <a:rPr lang="it-IT" sz="3200" b="1" dirty="0" smtClean="0"/>
              <a:t>dott.ssa Angela </a:t>
            </a:r>
            <a:r>
              <a:rPr lang="it-IT" sz="3200" b="1" dirty="0" err="1" smtClean="0"/>
              <a:t>Altomare</a:t>
            </a:r>
            <a:endParaRPr lang="en-GB" sz="3200" b="1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926336" y="6365166"/>
            <a:ext cx="5466761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1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10</a:t>
            </a:fld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3798987" y="58016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863589" y="567388"/>
            <a:ext cx="60483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3200" dirty="0" smtClean="0">
                <a:solidFill>
                  <a:srgbClr val="FF3300"/>
                </a:solidFill>
                <a:cs typeface="Arial" panose="020B0604020202020204" pitchFamily="34" charset="0"/>
              </a:rPr>
              <a:t>IL RETICOLO RECIPROCO</a:t>
            </a:r>
            <a:endParaRPr lang="it-IT" altLang="en-US" sz="32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165358"/>
            <a:ext cx="12104016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Il </a:t>
            </a:r>
            <a:r>
              <a:rPr lang="it-IT" altLang="en-US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reticolo </a:t>
            </a:r>
            <a:r>
              <a:rPr lang="it-IT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reciproco 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è un reticolo legato a quello reale (denominato diretto) da relazioni </a:t>
            </a:r>
            <a:r>
              <a:rPr lang="it-IT" altLang="en-US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metriche</a:t>
            </a:r>
            <a:endParaRPr lang="it-IT" altLang="en-US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418562"/>
            <a:ext cx="6896911" cy="138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Se </a:t>
            </a:r>
            <a:r>
              <a:rPr lang="it-IT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it-IT" altLang="en-US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,</a:t>
            </a:r>
            <a:r>
              <a:rPr lang="it-IT" altLang="en-US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altLang="en-US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b</a:t>
            </a:r>
            <a:r>
              <a:rPr lang="it-IT" altLang="en-US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e </a:t>
            </a:r>
            <a:r>
              <a:rPr lang="it-IT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c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sono i vettori base del </a:t>
            </a:r>
            <a:r>
              <a:rPr lang="it-IT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reticolo diretto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, si definisce </a:t>
            </a:r>
            <a:r>
              <a:rPr lang="it-IT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reticolo reciproco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del diretto il reticolo definito dalle traslazioni </a:t>
            </a:r>
            <a:r>
              <a:rPr lang="it-IT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a*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,</a:t>
            </a:r>
            <a:r>
              <a:rPr lang="it-IT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b*</a:t>
            </a:r>
            <a:r>
              <a:rPr lang="it-IT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e </a:t>
            </a:r>
            <a:r>
              <a:rPr lang="it-IT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c*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tali che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-1" y="5565775"/>
            <a:ext cx="6994959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Il </a:t>
            </a:r>
            <a:r>
              <a:rPr lang="it-IT" alt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reticolo </a:t>
            </a:r>
            <a:r>
              <a:rPr lang="it-IT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reciproco è importante per la descrizione della fisica della </a:t>
            </a:r>
            <a:r>
              <a:rPr lang="it-IT" alt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diffrazione.</a:t>
            </a:r>
            <a:endParaRPr lang="it-IT" altLang="en-US" sz="28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-282358" y="4006574"/>
            <a:ext cx="75596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a*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·b</a:t>
            </a:r>
            <a:r>
              <a:rPr lang="en-US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=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it-IT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a*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·c</a:t>
            </a:r>
            <a:r>
              <a:rPr lang="en-US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=</a:t>
            </a:r>
            <a:r>
              <a:rPr lang="it-IT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b* 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·a</a:t>
            </a:r>
            <a:r>
              <a:rPr lang="en-US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= </a:t>
            </a:r>
            <a:r>
              <a:rPr lang="it-IT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b*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·c</a:t>
            </a:r>
            <a:r>
              <a:rPr lang="en-US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=</a:t>
            </a:r>
            <a:r>
              <a:rPr lang="it-IT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c*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·a</a:t>
            </a:r>
            <a:r>
              <a:rPr lang="en-US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=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it-IT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c*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·b </a:t>
            </a:r>
            <a:r>
              <a:rPr lang="en-US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= 0</a:t>
            </a:r>
            <a:endParaRPr lang="it-IT" altLang="en-US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959" y="2152718"/>
            <a:ext cx="5109057" cy="3934623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4511399"/>
            <a:ext cx="25923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it-IT" alt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a*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alt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∝ 1/|a</a:t>
            </a:r>
            <a:r>
              <a:rPr lang="en-US" alt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|, </a:t>
            </a:r>
            <a:endParaRPr lang="it-IT" alt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326986" y="4511399"/>
            <a:ext cx="3071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it-IT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b*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∝ 1/|b</a:t>
            </a:r>
            <a:r>
              <a:rPr lang="en-US" alt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|,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</a:t>
            </a:r>
            <a:r>
              <a:rPr lang="en-US" alt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GB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>
          <a:xfrm>
            <a:off x="2764917" y="6492875"/>
            <a:ext cx="6147047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957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1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11</a:t>
            </a:fld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3798987" y="0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91397" y="808967"/>
            <a:ext cx="698500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3200" dirty="0" smtClean="0">
                <a:solidFill>
                  <a:srgbClr val="FF3300"/>
                </a:solidFill>
                <a:cs typeface="Arial" panose="020B0604020202020204" pitchFamily="34" charset="0"/>
              </a:rPr>
              <a:t>LA SIMMETRIA</a:t>
            </a:r>
            <a:endParaRPr lang="it-IT" altLang="en-US" sz="32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-424206" y="2277142"/>
            <a:ext cx="12616206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>
              <a:buClr>
                <a:srgbClr val="FF3300"/>
              </a:buClr>
              <a:buFont typeface="Wingdings" panose="05000000000000000000" pitchFamily="2" charset="2"/>
              <a:buNone/>
            </a:pPr>
            <a:r>
              <a:rPr lang="it-IT" altLang="en-US" sz="3200" b="1" dirty="0">
                <a:cs typeface="Arial" panose="020B0604020202020204" pitchFamily="34" charset="0"/>
              </a:rPr>
              <a:t>Per comprenderne la natura periodica e ordinata dei cristalli è necessario conoscere le </a:t>
            </a:r>
            <a:r>
              <a:rPr lang="it-IT" altLang="en-US" sz="3200" b="1" dirty="0">
                <a:solidFill>
                  <a:srgbClr val="FF3300"/>
                </a:solidFill>
                <a:cs typeface="Arial" panose="020B0604020202020204" pitchFamily="34" charset="0"/>
              </a:rPr>
              <a:t>leggi di simmetria</a:t>
            </a:r>
            <a:r>
              <a:rPr lang="it-IT" altLang="en-US" sz="3200" b="1" dirty="0">
                <a:cs typeface="Arial" panose="020B0604020202020204" pitchFamily="34" charset="0"/>
              </a:rPr>
              <a:t> che regolano la formazione dello stato cristallino e le </a:t>
            </a:r>
            <a:r>
              <a:rPr lang="it-IT" altLang="en-US" sz="3200" b="1" dirty="0">
                <a:solidFill>
                  <a:srgbClr val="FF3300"/>
                </a:solidFill>
                <a:cs typeface="Arial" panose="020B0604020202020204" pitchFamily="34" charset="0"/>
              </a:rPr>
              <a:t>operazioni che assicurano la ripetizione del motivo fondamentale</a:t>
            </a:r>
            <a:r>
              <a:rPr lang="it-IT" altLang="en-US" sz="3200" b="1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783150" y="6492875"/>
            <a:ext cx="5827450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4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5" descr="caravagg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319212"/>
            <a:ext cx="5219700" cy="522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50824" y="3933825"/>
            <a:ext cx="43698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Caravaggio</a:t>
            </a:r>
            <a:r>
              <a:rPr lang="it-IT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Narciso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798987" y="0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943100" y="484188"/>
            <a:ext cx="698500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3200" dirty="0" smtClean="0">
                <a:solidFill>
                  <a:srgbClr val="FF3300"/>
                </a:solidFill>
                <a:cs typeface="Arial" panose="020B0604020202020204" pitchFamily="34" charset="0"/>
              </a:rPr>
              <a:t>LA SIMMETRIA NELL’ARTE</a:t>
            </a:r>
            <a:endParaRPr lang="it-IT" altLang="en-US" sz="32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99907" y="6507347"/>
            <a:ext cx="5410693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84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13</a:t>
            </a:fld>
            <a:endParaRPr lang="en-GB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26986" y="593328"/>
            <a:ext cx="698500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3200" dirty="0" smtClean="0">
                <a:solidFill>
                  <a:srgbClr val="FF3300"/>
                </a:solidFill>
                <a:cs typeface="Arial" panose="020B0604020202020204" pitchFamily="34" charset="0"/>
              </a:rPr>
              <a:t>LA SIMMETRIA IN NATURA</a:t>
            </a:r>
            <a:endParaRPr lang="it-IT" altLang="en-US" sz="32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798987" y="0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pic>
        <p:nvPicPr>
          <p:cNvPr id="11" name="Picture 5" descr="_Fromia_moni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31192"/>
            <a:ext cx="4895850" cy="3986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8" descr="snowfl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2074" y="1927026"/>
            <a:ext cx="4103688" cy="4103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582" y="2348605"/>
            <a:ext cx="2877353" cy="3151386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447925" y="6483936"/>
            <a:ext cx="6368988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87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14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3798987" y="0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8562" y="595618"/>
            <a:ext cx="11478638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3200" dirty="0" smtClean="0">
                <a:solidFill>
                  <a:srgbClr val="FF3300"/>
                </a:solidFill>
                <a:cs typeface="Arial" panose="020B0604020202020204" pitchFamily="34" charset="0"/>
              </a:rPr>
              <a:t>OPERAZIONI DI SIMMETRIA IN CRISTALLOGRAFIA</a:t>
            </a:r>
            <a:endParaRPr lang="it-IT" altLang="en-US" sz="32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1586722"/>
            <a:ext cx="1219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simmetria traslazionale 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è la più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fondamentale operazione di simmetria 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associata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alla ripetitività del 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cristallo.</a:t>
            </a:r>
            <a:endParaRPr lang="it-IT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penn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8987" y="2695602"/>
            <a:ext cx="3316017" cy="35876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018038" y="6446827"/>
            <a:ext cx="6155924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20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15</a:t>
            </a:fld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3836694" y="0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46269" y="595618"/>
            <a:ext cx="11478638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3200" dirty="0" smtClean="0">
                <a:solidFill>
                  <a:srgbClr val="FF3300"/>
                </a:solidFill>
                <a:cs typeface="Arial" panose="020B0604020202020204" pitchFamily="34" charset="0"/>
              </a:rPr>
              <a:t>OPERAZIONI DI SIMMETRIA IN CRISTALLOGRAFIA</a:t>
            </a:r>
            <a:endParaRPr lang="it-IT" altLang="en-US" sz="32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386567" y="1708878"/>
            <a:ext cx="95226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it-IT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inversione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rispetto ad un punto (</a:t>
            </a:r>
            <a:r>
              <a:rPr lang="it-IT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di simmetria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Picture 11" descr="man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1597" y="2558391"/>
            <a:ext cx="6270496" cy="40120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279601" y="6387919"/>
            <a:ext cx="5534487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1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16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3836694" y="0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6269" y="595618"/>
            <a:ext cx="11478638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3200" dirty="0" smtClean="0">
                <a:solidFill>
                  <a:srgbClr val="FF3300"/>
                </a:solidFill>
                <a:cs typeface="Arial" panose="020B0604020202020204" pitchFamily="34" charset="0"/>
              </a:rPr>
              <a:t>OPERAZIONI DI SIMMETRIA IN CRISTALLOGRAFIA</a:t>
            </a:r>
            <a:endParaRPr lang="it-IT" altLang="en-US" sz="32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1562964"/>
            <a:ext cx="1219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it-IT" alt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rotazione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intorno ad un asse di rotazione 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ordine n 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(rotazione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en-US" sz="28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it-IT" alt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rispetto all’ 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asse)</a:t>
            </a:r>
            <a:endParaRPr lang="it-IT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6" descr="pen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1" y="2703803"/>
            <a:ext cx="3598863" cy="385381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260716" y="3652190"/>
            <a:ext cx="740131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Gli assi di rotazione compatibili con la simmetria reticolare sono</a:t>
            </a:r>
          </a:p>
          <a:p>
            <a:pPr algn="ctr">
              <a:spcBef>
                <a:spcPct val="50000"/>
              </a:spcBef>
            </a:pPr>
            <a:r>
              <a:rPr lang="it-IT" alt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n=1,2,3,4,6.</a:t>
            </a:r>
            <a:endParaRPr lang="it-IT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678955" y="5505762"/>
            <a:ext cx="47894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L’asse 5 non è permesso.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423007" y="2517071"/>
            <a:ext cx="723902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Restrizioni sulla 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sono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imposte dalla periodicità del 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reticolo.</a:t>
            </a:r>
            <a:endParaRPr lang="it-IT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894121" y="6454446"/>
            <a:ext cx="5942860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651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17</a:t>
            </a:fld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836694" y="0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6269" y="595618"/>
            <a:ext cx="11478638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3200" dirty="0" smtClean="0">
                <a:solidFill>
                  <a:srgbClr val="FF3300"/>
                </a:solidFill>
                <a:cs typeface="Arial" panose="020B0604020202020204" pitchFamily="34" charset="0"/>
              </a:rPr>
              <a:t>OPERAZIONI DI SIMMETRIA IN CRISTALLOGRAFIA</a:t>
            </a:r>
            <a:endParaRPr lang="it-IT" altLang="en-US" sz="32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14" y="1226333"/>
            <a:ext cx="31718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0" y="3824258"/>
            <a:ext cx="3314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ROTOTRASLAZIONE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286379" y="3208543"/>
            <a:ext cx="2232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RIFLESSIONE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990920" y="3624540"/>
            <a:ext cx="37289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ROTOINVERSIONE</a:t>
            </a:r>
          </a:p>
          <a:p>
            <a:pPr>
              <a:defRPr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ROTORIFLESSIONE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549172" y="5604774"/>
            <a:ext cx="2808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SLITTOPIANO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2912" y="1291060"/>
            <a:ext cx="2952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244076"/>
            <a:ext cx="28956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6694" y="3670208"/>
            <a:ext cx="40767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980560" y="6356349"/>
            <a:ext cx="5285913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600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18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4100645" y="197963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4358540" y="992944"/>
            <a:ext cx="41651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GRUPPI SPAZIALI</a:t>
            </a:r>
            <a:endParaRPr lang="it-IT" alt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253232" y="3725215"/>
            <a:ext cx="4392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UNITÀ ASIMMETRICA</a:t>
            </a:r>
            <a:endParaRPr lang="it-IT" alt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0" y="4706463"/>
            <a:ext cx="12192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it-IT" alt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unità asimmetrica 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è la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più piccola porzione della cella elementare che, per applicazione di tutte le operazioni di simmetria, genera l’intero contenuto della 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cella.</a:t>
            </a:r>
            <a:endParaRPr lang="it-IT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0" y="1743476"/>
            <a:ext cx="121920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it-IT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gruppo spaziale cristallografico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è l’insieme delle operazioni geometriche che portano il cristallo in sé stesso.</a:t>
            </a:r>
          </a:p>
          <a:p>
            <a:pPr algn="just">
              <a:spcBef>
                <a:spcPct val="50000"/>
              </a:spcBef>
            </a:pPr>
            <a:r>
              <a:rPr lang="it-IT" altLang="en-US" sz="2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sono 230 possibili gruppi spaziali.</a:t>
            </a:r>
            <a:endParaRPr lang="it-IT" altLang="en-US" sz="28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1869887" y="1577719"/>
            <a:ext cx="8588415" cy="4795207"/>
            <a:chOff x="1741544" y="1301819"/>
            <a:chExt cx="8588415" cy="4795207"/>
          </a:xfrm>
        </p:grpSpPr>
        <p:sp>
          <p:nvSpPr>
            <p:cNvPr id="11" name="Ovale 10"/>
            <p:cNvSpPr/>
            <p:nvPr/>
          </p:nvSpPr>
          <p:spPr>
            <a:xfrm>
              <a:off x="1741544" y="1301819"/>
              <a:ext cx="8588415" cy="4795207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2167386" y="1919019"/>
              <a:ext cx="78071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CHE SIGNIFICA IL SIMBOLO</a:t>
              </a:r>
              <a:r>
                <a:rPr lang="it-IT" sz="32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it-IT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32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r>
                <a:rPr lang="it-IT" sz="32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it-IT" sz="32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it-IT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 cella </a:t>
              </a:r>
              <a:r>
                <a:rPr lang="it-IT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e’</a:t>
              </a:r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primitiva, monoclina, </a:t>
              </a:r>
              <a:r>
                <a:rPr lang="it-IT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c’e’</a:t>
              </a:r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un </a:t>
              </a:r>
              <a:b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asse di rototraslazione di ordine 2 (</a:t>
              </a:r>
              <a:r>
                <a:rPr lang="it-IT" sz="32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elicodigira</a:t>
              </a:r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 e uno </a:t>
              </a:r>
              <a:r>
                <a:rPr lang="it-IT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slittopiano</a:t>
              </a:r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di tipo </a:t>
              </a:r>
              <a:r>
                <a:rPr lang="it-IT" sz="32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226767" y="6408371"/>
            <a:ext cx="5419078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42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19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4100645" y="197963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9" y="782738"/>
            <a:ext cx="5109242" cy="33959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269" y="1560242"/>
            <a:ext cx="5141565" cy="485406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295607" y="2737697"/>
            <a:ext cx="2033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it-IT" sz="32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225770" y="3707771"/>
            <a:ext cx="27899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</a:rPr>
              <a:t>x,  y,  z</a:t>
            </a:r>
          </a:p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</a:rPr>
              <a:t>-x,  y, -z+1/2</a:t>
            </a:r>
          </a:p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</a:rPr>
              <a:t>-x, -y, -z</a:t>
            </a:r>
          </a:p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</a:rPr>
              <a:t> x, -y,  z+1/2 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55921" y="6391799"/>
            <a:ext cx="5569998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53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2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265043" y="3019044"/>
            <a:ext cx="9482138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fenomeno fisico della diffrazione </a:t>
            </a:r>
            <a:endParaRPr lang="it-IT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913">
              <a:defRPr/>
            </a:pPr>
            <a:r>
              <a:rPr lang="it-IT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 </a:t>
            </a:r>
            <a:r>
              <a:rPr lang="it-IT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raggi X da un cristallo</a:t>
            </a:r>
          </a:p>
          <a:p>
            <a:pPr>
              <a:defRPr/>
            </a:pP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70946" y="113242"/>
            <a:ext cx="10998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Modelli fisici e matematici alla base della Cristallografia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5112" y="1202775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Simmetria nei </a:t>
            </a:r>
            <a:r>
              <a:rPr lang="it-IT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cristalli</a:t>
            </a:r>
            <a:endParaRPr lang="it-IT" sz="2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81848" y="5782886"/>
            <a:ext cx="66527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Cristallo </a:t>
            </a:r>
            <a:r>
              <a:rPr lang="it-IT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singolo e polveri microcristalline</a:t>
            </a:r>
          </a:p>
          <a:p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026" name="Picture 2" descr="Risultati immagini per diffrazione 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579" y="2299546"/>
            <a:ext cx="27717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simmetria cristal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233" y="933217"/>
            <a:ext cx="28289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612" y="4782602"/>
            <a:ext cx="1693639" cy="194658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6806" y="4862139"/>
            <a:ext cx="1859336" cy="1859336"/>
          </a:xfrm>
          <a:prstGeom prst="rect">
            <a:avLst/>
          </a:prstGeom>
        </p:spPr>
      </p:pic>
      <p:sp>
        <p:nvSpPr>
          <p:cNvPr id="16" name="Segnaposto piè di pagina 12"/>
          <p:cNvSpPr>
            <a:spLocks noGrp="1"/>
          </p:cNvSpPr>
          <p:nvPr>
            <p:ph type="ftr" sz="quarter" idx="11"/>
          </p:nvPr>
        </p:nvSpPr>
        <p:spPr>
          <a:xfrm>
            <a:off x="2686639" y="6552327"/>
            <a:ext cx="5834406" cy="246221"/>
          </a:xfrm>
        </p:spPr>
        <p:txBody>
          <a:bodyPr>
            <a:noAutofit/>
          </a:bodyPr>
          <a:lstStyle/>
          <a:p>
            <a:r>
              <a:rPr lang="it-IT" sz="1000" i="1" smtClean="0">
                <a:latin typeface="Arial" panose="020B0604020202020204" pitchFamily="34" charset="0"/>
                <a:cs typeface="Arial" panose="020B0604020202020204" pitchFamily="34" charset="0"/>
              </a:rPr>
              <a:t>Alternanza scuola-lavoro, 19 marzo 2019, Istituto di Cristallografia-CNR, Bari</a:t>
            </a:r>
            <a:endParaRPr lang="en-GB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65043" y="4623706"/>
            <a:ext cx="48558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 dei materiali cristallini</a:t>
            </a:r>
            <a:endParaRPr lang="it-IT" sz="2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5" name="Picture 4" descr="Halit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4" t="16161" r="30190" b="16090"/>
          <a:stretch>
            <a:fillRect/>
          </a:stretch>
        </p:blipFill>
        <p:spPr bwMode="auto">
          <a:xfrm rot="881817">
            <a:off x="5097541" y="4009334"/>
            <a:ext cx="1959805" cy="170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65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20</a:t>
            </a:fld>
            <a:endParaRPr lang="en-GB"/>
          </a:p>
        </p:txBody>
      </p:sp>
      <p:pic>
        <p:nvPicPr>
          <p:cNvPr id="3074" name="Picture 2" descr="Risultati immagini per onde elettromagneti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6" y="1688119"/>
            <a:ext cx="6609010" cy="24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02516" y="81051"/>
            <a:ext cx="1198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fenomeno fisico della diffrazione dei raggi X da un cristallo</a:t>
            </a:r>
          </a:p>
        </p:txBody>
      </p:sp>
      <p:sp>
        <p:nvSpPr>
          <p:cNvPr id="6" name="Rettangolo 5"/>
          <p:cNvSpPr/>
          <p:nvPr/>
        </p:nvSpPr>
        <p:spPr>
          <a:xfrm>
            <a:off x="2247003" y="884585"/>
            <a:ext cx="11243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I raggi </a:t>
            </a:r>
            <a:r>
              <a:rPr 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 sono </a:t>
            </a:r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</a:t>
            </a:r>
            <a:r>
              <a:rPr lang="it-IT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elettromagnetiche</a:t>
            </a:r>
            <a:endParaRPr lang="en-GB" sz="3200" dirty="0"/>
          </a:p>
        </p:txBody>
      </p:sp>
      <p:pic>
        <p:nvPicPr>
          <p:cNvPr id="3076" name="Picture 4" descr="Risultati immagini per onde elettromagneti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497" y="3409886"/>
            <a:ext cx="4918140" cy="245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080552" y="6356350"/>
            <a:ext cx="5694285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8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21</a:t>
            </a:fld>
            <a:endParaRPr lang="en-GB"/>
          </a:p>
        </p:txBody>
      </p:sp>
      <p:sp>
        <p:nvSpPr>
          <p:cNvPr id="4" name="Segnaposto numero diapositiva 2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1BFE71-7623-4C60-9342-50703C54D46D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Rettangolo 4"/>
          <p:cNvSpPr/>
          <p:nvPr/>
        </p:nvSpPr>
        <p:spPr>
          <a:xfrm>
            <a:off x="-2750" y="665826"/>
            <a:ext cx="12194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I raggi X,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quanto </a:t>
            </a:r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</a:t>
            </a:r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elettromagnetiche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2800" dirty="0">
                <a:solidFill>
                  <a:srgbClr val="004F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sono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soggetti a fenomeni quali </a:t>
            </a:r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interferenza e diffrazione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02516" y="81051"/>
            <a:ext cx="1198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fenomeno fisico della diffrazione dei raggi X da un cristallo</a:t>
            </a:r>
          </a:p>
        </p:txBody>
      </p:sp>
      <p:pic>
        <p:nvPicPr>
          <p:cNvPr id="7" name="Picture 10" descr="luce_prova_cruciale03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67" y="2111689"/>
            <a:ext cx="53467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-2750" y="5103340"/>
            <a:ext cx="6092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livello fenomenologico, vi saranno direzioni lungo le quali si realizzano condizioni di </a:t>
            </a:r>
            <a:r>
              <a:rPr lang="it-IT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interferenza costruttiva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ed altre per le quali l’interferenza sarà </a:t>
            </a:r>
            <a:r>
              <a:rPr lang="it-IT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distruttiva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089515" y="169161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diffrazione si verifica quando l’onda incontra un ostacolo di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dimensioni comparabili</a:t>
            </a:r>
            <a:r>
              <a:rPr lang="it-IT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alla sua lunghezza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d’onda.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0" descr="luce_prova_cruciale03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2" t="8928" r="19777" b="13393"/>
          <a:stretch>
            <a:fillRect/>
          </a:stretch>
        </p:blipFill>
        <p:spPr bwMode="auto">
          <a:xfrm>
            <a:off x="9689966" y="2783883"/>
            <a:ext cx="757159" cy="274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Young_experiment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3020" y="2856022"/>
            <a:ext cx="2670600" cy="259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6179191" y="5657230"/>
            <a:ext cx="591664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La lunghezza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d’onda dei raggi X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è dello stesso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ordine di grandezza delle distanze interatomiche  nei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cristalli (1 Angstrom=0.0000000001 m).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547891" y="6510569"/>
            <a:ext cx="5927498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57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22</a:t>
            </a:fld>
            <a:endParaRPr lang="en-GB"/>
          </a:p>
        </p:txBody>
      </p:sp>
      <p:sp>
        <p:nvSpPr>
          <p:cNvPr id="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84930"/>
            <a:ext cx="12192000" cy="155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ts val="3200"/>
              </a:lnSpc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L’interazione dei raggi X con gli atomi, (in realtà con i loro elettroni) disposti periodicamente nei cristalli, aventi distanze interatomiche simili alla loro lunghezza d’onda, provoca gli effetti di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diffrazione osservati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Laue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ossia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i cristalli si comportano come un reticolo di diffrazione tridimensionale rispetto ai raggi 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X.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102516" y="81051"/>
            <a:ext cx="1198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fenomeno fisico della diffrazione dei raggi X da un cristallo</a:t>
            </a:r>
          </a:p>
        </p:txBody>
      </p:sp>
      <p:sp>
        <p:nvSpPr>
          <p:cNvPr id="159" name="Freccia a destra 158"/>
          <p:cNvSpPr/>
          <p:nvPr>
            <p:custDataLst>
              <p:tags r:id="rId2"/>
            </p:custDataLst>
          </p:nvPr>
        </p:nvSpPr>
        <p:spPr>
          <a:xfrm rot="20460000">
            <a:off x="5286375" y="4201841"/>
            <a:ext cx="357188" cy="142875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b="1">
              <a:solidFill>
                <a:srgbClr val="009900"/>
              </a:solidFill>
            </a:endParaRPr>
          </a:p>
        </p:txBody>
      </p:sp>
      <p:sp>
        <p:nvSpPr>
          <p:cNvPr id="160" name="Freccia a destra 159"/>
          <p:cNvSpPr/>
          <p:nvPr>
            <p:custDataLst>
              <p:tags r:id="rId3"/>
            </p:custDataLst>
          </p:nvPr>
        </p:nvSpPr>
        <p:spPr>
          <a:xfrm rot="21000000">
            <a:off x="5372100" y="4886054"/>
            <a:ext cx="357188" cy="1428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1" name="Text Box 13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29250" y="3801682"/>
            <a:ext cx="5086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24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in “opposizione di fase”</a:t>
            </a:r>
          </a:p>
          <a:p>
            <a:pPr algn="ctr" eaLnBrk="1" hangingPunct="1"/>
            <a:r>
              <a:rPr lang="it-IT" sz="24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INTERFERENZA DISTRUTTIVA</a:t>
            </a:r>
          </a:p>
        </p:txBody>
      </p:sp>
      <p:sp>
        <p:nvSpPr>
          <p:cNvPr id="162" name="Text Box 14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08104" y="4653584"/>
            <a:ext cx="50074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“in fase”</a:t>
            </a:r>
          </a:p>
          <a:p>
            <a:pPr algn="ctr" eaLnBrk="1" hangingPunct="1"/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INTERFERENZA COSTRUTTIVA</a:t>
            </a:r>
          </a:p>
        </p:txBody>
      </p:sp>
      <p:grpSp>
        <p:nvGrpSpPr>
          <p:cNvPr id="163" name="Group 9"/>
          <p:cNvGrpSpPr>
            <a:grpSpLocks/>
          </p:cNvGrpSpPr>
          <p:nvPr/>
        </p:nvGrpSpPr>
        <p:grpSpPr bwMode="auto">
          <a:xfrm>
            <a:off x="1006475" y="5306741"/>
            <a:ext cx="1914525" cy="574675"/>
            <a:chOff x="1005682" y="3794125"/>
            <a:chExt cx="1915319" cy="574930"/>
          </a:xfrm>
        </p:grpSpPr>
        <p:grpSp>
          <p:nvGrpSpPr>
            <p:cNvPr id="164" name="Group 6"/>
            <p:cNvGrpSpPr>
              <a:grpSpLocks/>
            </p:cNvGrpSpPr>
            <p:nvPr/>
          </p:nvGrpSpPr>
          <p:grpSpPr bwMode="auto">
            <a:xfrm>
              <a:off x="1005682" y="3794125"/>
              <a:ext cx="383381" cy="569913"/>
              <a:chOff x="1005682" y="3794125"/>
              <a:chExt cx="383381" cy="569913"/>
            </a:xfrm>
          </p:grpSpPr>
          <p:sp>
            <p:nvSpPr>
              <p:cNvPr id="173" name="Figura a mano libera 172"/>
              <p:cNvSpPr/>
              <p:nvPr>
                <p:custDataLst>
                  <p:tags r:id="rId72"/>
                </p:custDataLst>
              </p:nvPr>
            </p:nvSpPr>
            <p:spPr bwMode="auto">
              <a:xfrm>
                <a:off x="1196261" y="4080002"/>
                <a:ext cx="192168" cy="284289"/>
              </a:xfrm>
              <a:custGeom>
                <a:avLst/>
                <a:gdLst>
                  <a:gd name="connsiteX0" fmla="*/ 0 w 192024"/>
                  <a:gd name="connsiteY0" fmla="*/ 0 h 283464"/>
                  <a:gd name="connsiteX1" fmla="*/ 100584 w 192024"/>
                  <a:gd name="connsiteY1" fmla="*/ 283464 h 283464"/>
                  <a:gd name="connsiteX2" fmla="*/ 192024 w 192024"/>
                  <a:gd name="connsiteY2" fmla="*/ 0 h 283464"/>
                  <a:gd name="connsiteX3" fmla="*/ 192024 w 192024"/>
                  <a:gd name="connsiteY3" fmla="*/ 0 h 28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24" h="283464">
                    <a:moveTo>
                      <a:pt x="0" y="0"/>
                    </a:moveTo>
                    <a:cubicBezTo>
                      <a:pt x="34290" y="141732"/>
                      <a:pt x="68580" y="283464"/>
                      <a:pt x="100584" y="283464"/>
                    </a:cubicBezTo>
                    <a:cubicBezTo>
                      <a:pt x="132588" y="283464"/>
                      <a:pt x="192024" y="0"/>
                      <a:pt x="192024" y="0"/>
                    </a:cubicBezTo>
                    <a:lnTo>
                      <a:pt x="192024" y="0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74" name="Figura a mano libera 173"/>
              <p:cNvSpPr/>
              <p:nvPr>
                <p:custDataLst>
                  <p:tags r:id="rId73"/>
                </p:custDataLst>
              </p:nvPr>
            </p:nvSpPr>
            <p:spPr bwMode="auto">
              <a:xfrm flipV="1">
                <a:off x="1005682" y="3794125"/>
                <a:ext cx="192168" cy="284289"/>
              </a:xfrm>
              <a:custGeom>
                <a:avLst/>
                <a:gdLst>
                  <a:gd name="connsiteX0" fmla="*/ 0 w 192024"/>
                  <a:gd name="connsiteY0" fmla="*/ 0 h 283464"/>
                  <a:gd name="connsiteX1" fmla="*/ 100584 w 192024"/>
                  <a:gd name="connsiteY1" fmla="*/ 283464 h 283464"/>
                  <a:gd name="connsiteX2" fmla="*/ 192024 w 192024"/>
                  <a:gd name="connsiteY2" fmla="*/ 0 h 283464"/>
                  <a:gd name="connsiteX3" fmla="*/ 192024 w 192024"/>
                  <a:gd name="connsiteY3" fmla="*/ 0 h 28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24" h="283464">
                    <a:moveTo>
                      <a:pt x="0" y="0"/>
                    </a:moveTo>
                    <a:cubicBezTo>
                      <a:pt x="34290" y="141732"/>
                      <a:pt x="68580" y="283464"/>
                      <a:pt x="100584" y="283464"/>
                    </a:cubicBezTo>
                    <a:cubicBezTo>
                      <a:pt x="132588" y="283464"/>
                      <a:pt x="192024" y="0"/>
                      <a:pt x="192024" y="0"/>
                    </a:cubicBezTo>
                    <a:lnTo>
                      <a:pt x="192024" y="0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sp>
          <p:nvSpPr>
            <p:cNvPr id="165" name="Figura a mano libera 118"/>
            <p:cNvSpPr/>
            <p:nvPr>
              <p:custDataLst>
                <p:tags r:id="rId64"/>
              </p:custDataLst>
            </p:nvPr>
          </p:nvSpPr>
          <p:spPr bwMode="auto">
            <a:xfrm>
              <a:off x="1582184" y="4084767"/>
              <a:ext cx="19216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66" name="Figura a mano libera 119"/>
            <p:cNvSpPr/>
            <p:nvPr>
              <p:custDataLst>
                <p:tags r:id="rId65"/>
              </p:custDataLst>
            </p:nvPr>
          </p:nvSpPr>
          <p:spPr bwMode="auto">
            <a:xfrm flipV="1">
              <a:off x="1388429" y="3798890"/>
              <a:ext cx="19216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67" name="Figura a mano libera 119"/>
            <p:cNvSpPr/>
            <p:nvPr>
              <p:custDataLst>
                <p:tags r:id="rId66"/>
              </p:custDataLst>
            </p:nvPr>
          </p:nvSpPr>
          <p:spPr bwMode="auto">
            <a:xfrm flipV="1">
              <a:off x="1771174" y="3811596"/>
              <a:ext cx="192168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68" name="Figura a mano libera 119"/>
            <p:cNvSpPr/>
            <p:nvPr>
              <p:custDataLst>
                <p:tags r:id="rId67"/>
              </p:custDataLst>
            </p:nvPr>
          </p:nvSpPr>
          <p:spPr bwMode="auto">
            <a:xfrm flipV="1">
              <a:off x="2155509" y="3798890"/>
              <a:ext cx="192168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69" name="Figura a mano libera 118"/>
            <p:cNvSpPr/>
            <p:nvPr>
              <p:custDataLst>
                <p:tags r:id="rId68"/>
              </p:custDataLst>
            </p:nvPr>
          </p:nvSpPr>
          <p:spPr bwMode="auto">
            <a:xfrm>
              <a:off x="1963342" y="4084767"/>
              <a:ext cx="19216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70" name="Figura a mano libera 118"/>
            <p:cNvSpPr/>
            <p:nvPr>
              <p:custDataLst>
                <p:tags r:id="rId69"/>
              </p:custDataLst>
            </p:nvPr>
          </p:nvSpPr>
          <p:spPr bwMode="auto">
            <a:xfrm>
              <a:off x="2347676" y="4084767"/>
              <a:ext cx="19216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71" name="Figura a mano libera 118"/>
            <p:cNvSpPr/>
            <p:nvPr>
              <p:custDataLst>
                <p:tags r:id="rId70"/>
              </p:custDataLst>
            </p:nvPr>
          </p:nvSpPr>
          <p:spPr bwMode="auto">
            <a:xfrm>
              <a:off x="2728834" y="4076825"/>
              <a:ext cx="192167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72" name="Figura a mano libera 119"/>
            <p:cNvSpPr/>
            <p:nvPr>
              <p:custDataLst>
                <p:tags r:id="rId71"/>
              </p:custDataLst>
            </p:nvPr>
          </p:nvSpPr>
          <p:spPr bwMode="auto">
            <a:xfrm flipV="1">
              <a:off x="2539843" y="3803654"/>
              <a:ext cx="192168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pSp>
        <p:nvGrpSpPr>
          <p:cNvPr id="175" name="Group 188"/>
          <p:cNvGrpSpPr>
            <a:grpSpLocks/>
          </p:cNvGrpSpPr>
          <p:nvPr/>
        </p:nvGrpSpPr>
        <p:grpSpPr bwMode="auto">
          <a:xfrm>
            <a:off x="1289050" y="4366941"/>
            <a:ext cx="1914525" cy="574675"/>
            <a:chOff x="1005682" y="3794125"/>
            <a:chExt cx="1915319" cy="574930"/>
          </a:xfrm>
        </p:grpSpPr>
        <p:grpSp>
          <p:nvGrpSpPr>
            <p:cNvPr id="176" name="Group 189"/>
            <p:cNvGrpSpPr>
              <a:grpSpLocks/>
            </p:cNvGrpSpPr>
            <p:nvPr/>
          </p:nvGrpSpPr>
          <p:grpSpPr bwMode="auto">
            <a:xfrm>
              <a:off x="1005682" y="3794125"/>
              <a:ext cx="383381" cy="569913"/>
              <a:chOff x="1005682" y="3794125"/>
              <a:chExt cx="383381" cy="569913"/>
            </a:xfrm>
          </p:grpSpPr>
          <p:sp>
            <p:nvSpPr>
              <p:cNvPr id="185" name="Figura a mano libera 118"/>
              <p:cNvSpPr/>
              <p:nvPr>
                <p:custDataLst>
                  <p:tags r:id="rId62"/>
                </p:custDataLst>
              </p:nvPr>
            </p:nvSpPr>
            <p:spPr bwMode="auto">
              <a:xfrm>
                <a:off x="1196261" y="4080002"/>
                <a:ext cx="192168" cy="284289"/>
              </a:xfrm>
              <a:custGeom>
                <a:avLst/>
                <a:gdLst>
                  <a:gd name="connsiteX0" fmla="*/ 0 w 192024"/>
                  <a:gd name="connsiteY0" fmla="*/ 0 h 283464"/>
                  <a:gd name="connsiteX1" fmla="*/ 100584 w 192024"/>
                  <a:gd name="connsiteY1" fmla="*/ 283464 h 283464"/>
                  <a:gd name="connsiteX2" fmla="*/ 192024 w 192024"/>
                  <a:gd name="connsiteY2" fmla="*/ 0 h 283464"/>
                  <a:gd name="connsiteX3" fmla="*/ 192024 w 192024"/>
                  <a:gd name="connsiteY3" fmla="*/ 0 h 28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24" h="283464">
                    <a:moveTo>
                      <a:pt x="0" y="0"/>
                    </a:moveTo>
                    <a:cubicBezTo>
                      <a:pt x="34290" y="141732"/>
                      <a:pt x="68580" y="283464"/>
                      <a:pt x="100584" y="283464"/>
                    </a:cubicBezTo>
                    <a:cubicBezTo>
                      <a:pt x="132588" y="283464"/>
                      <a:pt x="192024" y="0"/>
                      <a:pt x="192024" y="0"/>
                    </a:cubicBezTo>
                    <a:lnTo>
                      <a:pt x="192024" y="0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86" name="Figura a mano libera 119"/>
              <p:cNvSpPr/>
              <p:nvPr>
                <p:custDataLst>
                  <p:tags r:id="rId63"/>
                </p:custDataLst>
              </p:nvPr>
            </p:nvSpPr>
            <p:spPr bwMode="auto">
              <a:xfrm flipV="1">
                <a:off x="1005682" y="3794125"/>
                <a:ext cx="192168" cy="284289"/>
              </a:xfrm>
              <a:custGeom>
                <a:avLst/>
                <a:gdLst>
                  <a:gd name="connsiteX0" fmla="*/ 0 w 192024"/>
                  <a:gd name="connsiteY0" fmla="*/ 0 h 283464"/>
                  <a:gd name="connsiteX1" fmla="*/ 100584 w 192024"/>
                  <a:gd name="connsiteY1" fmla="*/ 283464 h 283464"/>
                  <a:gd name="connsiteX2" fmla="*/ 192024 w 192024"/>
                  <a:gd name="connsiteY2" fmla="*/ 0 h 283464"/>
                  <a:gd name="connsiteX3" fmla="*/ 192024 w 192024"/>
                  <a:gd name="connsiteY3" fmla="*/ 0 h 28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24" h="283464">
                    <a:moveTo>
                      <a:pt x="0" y="0"/>
                    </a:moveTo>
                    <a:cubicBezTo>
                      <a:pt x="34290" y="141732"/>
                      <a:pt x="68580" y="283464"/>
                      <a:pt x="100584" y="283464"/>
                    </a:cubicBezTo>
                    <a:cubicBezTo>
                      <a:pt x="132588" y="283464"/>
                      <a:pt x="192024" y="0"/>
                      <a:pt x="192024" y="0"/>
                    </a:cubicBezTo>
                    <a:lnTo>
                      <a:pt x="192024" y="0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sp>
          <p:nvSpPr>
            <p:cNvPr id="177" name="Figura a mano libera 118"/>
            <p:cNvSpPr/>
            <p:nvPr>
              <p:custDataLst>
                <p:tags r:id="rId54"/>
              </p:custDataLst>
            </p:nvPr>
          </p:nvSpPr>
          <p:spPr bwMode="auto">
            <a:xfrm>
              <a:off x="1582184" y="4084767"/>
              <a:ext cx="19216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78" name="Figura a mano libera 119"/>
            <p:cNvSpPr/>
            <p:nvPr>
              <p:custDataLst>
                <p:tags r:id="rId55"/>
              </p:custDataLst>
            </p:nvPr>
          </p:nvSpPr>
          <p:spPr bwMode="auto">
            <a:xfrm flipV="1">
              <a:off x="1388429" y="3798890"/>
              <a:ext cx="19216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79" name="Figura a mano libera 119"/>
            <p:cNvSpPr/>
            <p:nvPr>
              <p:custDataLst>
                <p:tags r:id="rId56"/>
              </p:custDataLst>
            </p:nvPr>
          </p:nvSpPr>
          <p:spPr bwMode="auto">
            <a:xfrm flipV="1">
              <a:off x="1771174" y="3811596"/>
              <a:ext cx="192168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80" name="Figura a mano libera 119"/>
            <p:cNvSpPr/>
            <p:nvPr>
              <p:custDataLst>
                <p:tags r:id="rId57"/>
              </p:custDataLst>
            </p:nvPr>
          </p:nvSpPr>
          <p:spPr bwMode="auto">
            <a:xfrm flipV="1">
              <a:off x="2155509" y="3798890"/>
              <a:ext cx="192168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81" name="Figura a mano libera 118"/>
            <p:cNvSpPr/>
            <p:nvPr>
              <p:custDataLst>
                <p:tags r:id="rId58"/>
              </p:custDataLst>
            </p:nvPr>
          </p:nvSpPr>
          <p:spPr bwMode="auto">
            <a:xfrm>
              <a:off x="1963342" y="4084767"/>
              <a:ext cx="19216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82" name="Figura a mano libera 118"/>
            <p:cNvSpPr/>
            <p:nvPr>
              <p:custDataLst>
                <p:tags r:id="rId59"/>
              </p:custDataLst>
            </p:nvPr>
          </p:nvSpPr>
          <p:spPr bwMode="auto">
            <a:xfrm>
              <a:off x="2347676" y="4084767"/>
              <a:ext cx="19216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83" name="Figura a mano libera 118"/>
            <p:cNvSpPr/>
            <p:nvPr>
              <p:custDataLst>
                <p:tags r:id="rId60"/>
              </p:custDataLst>
            </p:nvPr>
          </p:nvSpPr>
          <p:spPr bwMode="auto">
            <a:xfrm>
              <a:off x="2728834" y="4076825"/>
              <a:ext cx="192167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84" name="Figura a mano libera 119"/>
            <p:cNvSpPr/>
            <p:nvPr>
              <p:custDataLst>
                <p:tags r:id="rId61"/>
              </p:custDataLst>
            </p:nvPr>
          </p:nvSpPr>
          <p:spPr bwMode="auto">
            <a:xfrm flipV="1">
              <a:off x="2539843" y="3803654"/>
              <a:ext cx="192168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pSp>
        <p:nvGrpSpPr>
          <p:cNvPr id="187" name="Group 214"/>
          <p:cNvGrpSpPr>
            <a:grpSpLocks/>
          </p:cNvGrpSpPr>
          <p:nvPr/>
        </p:nvGrpSpPr>
        <p:grpSpPr bwMode="auto">
          <a:xfrm rot="-1001060">
            <a:off x="2913063" y="5046391"/>
            <a:ext cx="1914525" cy="574675"/>
            <a:chOff x="1005682" y="3794125"/>
            <a:chExt cx="1915319" cy="574930"/>
          </a:xfrm>
        </p:grpSpPr>
        <p:grpSp>
          <p:nvGrpSpPr>
            <p:cNvPr id="188" name="Group 215"/>
            <p:cNvGrpSpPr>
              <a:grpSpLocks/>
            </p:cNvGrpSpPr>
            <p:nvPr/>
          </p:nvGrpSpPr>
          <p:grpSpPr bwMode="auto">
            <a:xfrm>
              <a:off x="1005682" y="3794125"/>
              <a:ext cx="383381" cy="569913"/>
              <a:chOff x="1005682" y="3794125"/>
              <a:chExt cx="383381" cy="569913"/>
            </a:xfrm>
          </p:grpSpPr>
          <p:sp>
            <p:nvSpPr>
              <p:cNvPr id="197" name="Figura a mano libera 118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1196681" y="4077519"/>
                <a:ext cx="192168" cy="284289"/>
              </a:xfrm>
              <a:custGeom>
                <a:avLst/>
                <a:gdLst>
                  <a:gd name="connsiteX0" fmla="*/ 0 w 192024"/>
                  <a:gd name="connsiteY0" fmla="*/ 0 h 283464"/>
                  <a:gd name="connsiteX1" fmla="*/ 100584 w 192024"/>
                  <a:gd name="connsiteY1" fmla="*/ 283464 h 283464"/>
                  <a:gd name="connsiteX2" fmla="*/ 192024 w 192024"/>
                  <a:gd name="connsiteY2" fmla="*/ 0 h 283464"/>
                  <a:gd name="connsiteX3" fmla="*/ 192024 w 192024"/>
                  <a:gd name="connsiteY3" fmla="*/ 0 h 28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24" h="283464">
                    <a:moveTo>
                      <a:pt x="0" y="0"/>
                    </a:moveTo>
                    <a:cubicBezTo>
                      <a:pt x="34290" y="141732"/>
                      <a:pt x="68580" y="283464"/>
                      <a:pt x="100584" y="283464"/>
                    </a:cubicBezTo>
                    <a:cubicBezTo>
                      <a:pt x="132588" y="283464"/>
                      <a:pt x="192024" y="0"/>
                      <a:pt x="192024" y="0"/>
                    </a:cubicBezTo>
                    <a:lnTo>
                      <a:pt x="192024" y="0"/>
                    </a:lnTo>
                  </a:path>
                </a:pathLst>
              </a:cu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b="1">
                  <a:solidFill>
                    <a:srgbClr val="009900"/>
                  </a:solidFill>
                </a:endParaRPr>
              </a:p>
            </p:txBody>
          </p:sp>
          <p:sp>
            <p:nvSpPr>
              <p:cNvPr id="198" name="Figura a mano libera 119"/>
              <p:cNvSpPr/>
              <p:nvPr>
                <p:custDataLst>
                  <p:tags r:id="rId53"/>
                </p:custDataLst>
              </p:nvPr>
            </p:nvSpPr>
            <p:spPr bwMode="auto">
              <a:xfrm flipV="1">
                <a:off x="1004971" y="3787700"/>
                <a:ext cx="190579" cy="284289"/>
              </a:xfrm>
              <a:custGeom>
                <a:avLst/>
                <a:gdLst>
                  <a:gd name="connsiteX0" fmla="*/ 0 w 192024"/>
                  <a:gd name="connsiteY0" fmla="*/ 0 h 283464"/>
                  <a:gd name="connsiteX1" fmla="*/ 100584 w 192024"/>
                  <a:gd name="connsiteY1" fmla="*/ 283464 h 283464"/>
                  <a:gd name="connsiteX2" fmla="*/ 192024 w 192024"/>
                  <a:gd name="connsiteY2" fmla="*/ 0 h 283464"/>
                  <a:gd name="connsiteX3" fmla="*/ 192024 w 192024"/>
                  <a:gd name="connsiteY3" fmla="*/ 0 h 28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24" h="283464">
                    <a:moveTo>
                      <a:pt x="0" y="0"/>
                    </a:moveTo>
                    <a:cubicBezTo>
                      <a:pt x="34290" y="141732"/>
                      <a:pt x="68580" y="283464"/>
                      <a:pt x="100584" y="283464"/>
                    </a:cubicBezTo>
                    <a:cubicBezTo>
                      <a:pt x="132588" y="283464"/>
                      <a:pt x="192024" y="0"/>
                      <a:pt x="192024" y="0"/>
                    </a:cubicBezTo>
                    <a:lnTo>
                      <a:pt x="192024" y="0"/>
                    </a:lnTo>
                  </a:path>
                </a:pathLst>
              </a:cu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b="1">
                  <a:solidFill>
                    <a:srgbClr val="009900"/>
                  </a:solidFill>
                </a:endParaRPr>
              </a:p>
            </p:txBody>
          </p:sp>
        </p:grpSp>
        <p:sp>
          <p:nvSpPr>
            <p:cNvPr id="189" name="Figura a mano libera 118"/>
            <p:cNvSpPr/>
            <p:nvPr>
              <p:custDataLst>
                <p:tags r:id="rId44"/>
              </p:custDataLst>
            </p:nvPr>
          </p:nvSpPr>
          <p:spPr bwMode="auto">
            <a:xfrm>
              <a:off x="1581084" y="4078332"/>
              <a:ext cx="192168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  <p:sp>
          <p:nvSpPr>
            <p:cNvPr id="190" name="Figura a mano libera 119"/>
            <p:cNvSpPr/>
            <p:nvPr>
              <p:custDataLst>
                <p:tags r:id="rId45"/>
              </p:custDataLst>
            </p:nvPr>
          </p:nvSpPr>
          <p:spPr bwMode="auto">
            <a:xfrm flipV="1">
              <a:off x="1388126" y="3798325"/>
              <a:ext cx="19216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  <p:sp>
          <p:nvSpPr>
            <p:cNvPr id="191" name="Figura a mano libera 119"/>
            <p:cNvSpPr/>
            <p:nvPr>
              <p:custDataLst>
                <p:tags r:id="rId46"/>
              </p:custDataLst>
            </p:nvPr>
          </p:nvSpPr>
          <p:spPr bwMode="auto">
            <a:xfrm flipV="1">
              <a:off x="1768726" y="3806289"/>
              <a:ext cx="192168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  <p:sp>
          <p:nvSpPr>
            <p:cNvPr id="192" name="Figura a mano libera 119"/>
            <p:cNvSpPr/>
            <p:nvPr>
              <p:custDataLst>
                <p:tags r:id="rId47"/>
              </p:custDataLst>
            </p:nvPr>
          </p:nvSpPr>
          <p:spPr bwMode="auto">
            <a:xfrm flipV="1">
              <a:off x="2155711" y="3792953"/>
              <a:ext cx="19216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  <p:sp>
          <p:nvSpPr>
            <p:cNvPr id="193" name="Figura a mano libera 118"/>
            <p:cNvSpPr/>
            <p:nvPr>
              <p:custDataLst>
                <p:tags r:id="rId48"/>
              </p:custDataLst>
            </p:nvPr>
          </p:nvSpPr>
          <p:spPr bwMode="auto">
            <a:xfrm>
              <a:off x="1962443" y="4078233"/>
              <a:ext cx="192168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  <p:sp>
          <p:nvSpPr>
            <p:cNvPr id="194" name="Figura a mano libera 118"/>
            <p:cNvSpPr/>
            <p:nvPr>
              <p:custDataLst>
                <p:tags r:id="rId49"/>
              </p:custDataLst>
            </p:nvPr>
          </p:nvSpPr>
          <p:spPr bwMode="auto">
            <a:xfrm>
              <a:off x="2347000" y="4084065"/>
              <a:ext cx="192167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  <p:sp>
          <p:nvSpPr>
            <p:cNvPr id="195" name="Figura a mano libera 118"/>
            <p:cNvSpPr/>
            <p:nvPr>
              <p:custDataLst>
                <p:tags r:id="rId50"/>
              </p:custDataLst>
            </p:nvPr>
          </p:nvSpPr>
          <p:spPr bwMode="auto">
            <a:xfrm>
              <a:off x="2728964" y="4070884"/>
              <a:ext cx="19216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  <p:sp>
          <p:nvSpPr>
            <p:cNvPr id="196" name="Figura a mano libera 119"/>
            <p:cNvSpPr/>
            <p:nvPr>
              <p:custDataLst>
                <p:tags r:id="rId51"/>
              </p:custDataLst>
            </p:nvPr>
          </p:nvSpPr>
          <p:spPr bwMode="auto">
            <a:xfrm flipV="1">
              <a:off x="2539202" y="3796808"/>
              <a:ext cx="192167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</p:grpSp>
      <p:grpSp>
        <p:nvGrpSpPr>
          <p:cNvPr id="199" name="Group 160"/>
          <p:cNvGrpSpPr>
            <a:grpSpLocks/>
          </p:cNvGrpSpPr>
          <p:nvPr/>
        </p:nvGrpSpPr>
        <p:grpSpPr bwMode="auto">
          <a:xfrm rot="-535406">
            <a:off x="2938463" y="5173391"/>
            <a:ext cx="1916112" cy="574675"/>
            <a:chOff x="1005682" y="3794125"/>
            <a:chExt cx="1915319" cy="574930"/>
          </a:xfrm>
        </p:grpSpPr>
        <p:grpSp>
          <p:nvGrpSpPr>
            <p:cNvPr id="200" name="Group 165"/>
            <p:cNvGrpSpPr>
              <a:grpSpLocks/>
            </p:cNvGrpSpPr>
            <p:nvPr/>
          </p:nvGrpSpPr>
          <p:grpSpPr bwMode="auto">
            <a:xfrm>
              <a:off x="1005682" y="3794125"/>
              <a:ext cx="383381" cy="569913"/>
              <a:chOff x="1005682" y="3794125"/>
              <a:chExt cx="383381" cy="569913"/>
            </a:xfrm>
          </p:grpSpPr>
          <p:sp>
            <p:nvSpPr>
              <p:cNvPr id="209" name="Figura a mano libera 118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1194447" y="4070842"/>
                <a:ext cx="192008" cy="285877"/>
              </a:xfrm>
              <a:custGeom>
                <a:avLst/>
                <a:gdLst>
                  <a:gd name="connsiteX0" fmla="*/ 0 w 192024"/>
                  <a:gd name="connsiteY0" fmla="*/ 0 h 283464"/>
                  <a:gd name="connsiteX1" fmla="*/ 100584 w 192024"/>
                  <a:gd name="connsiteY1" fmla="*/ 283464 h 283464"/>
                  <a:gd name="connsiteX2" fmla="*/ 192024 w 192024"/>
                  <a:gd name="connsiteY2" fmla="*/ 0 h 283464"/>
                  <a:gd name="connsiteX3" fmla="*/ 192024 w 192024"/>
                  <a:gd name="connsiteY3" fmla="*/ 0 h 28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24" h="283464">
                    <a:moveTo>
                      <a:pt x="0" y="0"/>
                    </a:moveTo>
                    <a:cubicBezTo>
                      <a:pt x="34290" y="141732"/>
                      <a:pt x="68580" y="283464"/>
                      <a:pt x="100584" y="283464"/>
                    </a:cubicBezTo>
                    <a:cubicBezTo>
                      <a:pt x="132588" y="283464"/>
                      <a:pt x="192024" y="0"/>
                      <a:pt x="192024" y="0"/>
                    </a:cubicBezTo>
                    <a:lnTo>
                      <a:pt x="192024" y="0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10" name="Figura a mano libera 119"/>
              <p:cNvSpPr/>
              <p:nvPr>
                <p:custDataLst>
                  <p:tags r:id="rId43"/>
                </p:custDataLst>
              </p:nvPr>
            </p:nvSpPr>
            <p:spPr bwMode="auto">
              <a:xfrm flipV="1">
                <a:off x="998921" y="3781406"/>
                <a:ext cx="193595" cy="285877"/>
              </a:xfrm>
              <a:custGeom>
                <a:avLst/>
                <a:gdLst>
                  <a:gd name="connsiteX0" fmla="*/ 0 w 192024"/>
                  <a:gd name="connsiteY0" fmla="*/ 0 h 283464"/>
                  <a:gd name="connsiteX1" fmla="*/ 100584 w 192024"/>
                  <a:gd name="connsiteY1" fmla="*/ 283464 h 283464"/>
                  <a:gd name="connsiteX2" fmla="*/ 192024 w 192024"/>
                  <a:gd name="connsiteY2" fmla="*/ 0 h 283464"/>
                  <a:gd name="connsiteX3" fmla="*/ 192024 w 192024"/>
                  <a:gd name="connsiteY3" fmla="*/ 0 h 28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24" h="283464">
                    <a:moveTo>
                      <a:pt x="0" y="0"/>
                    </a:moveTo>
                    <a:cubicBezTo>
                      <a:pt x="34290" y="141732"/>
                      <a:pt x="68580" y="283464"/>
                      <a:pt x="100584" y="283464"/>
                    </a:cubicBezTo>
                    <a:cubicBezTo>
                      <a:pt x="132588" y="283464"/>
                      <a:pt x="192024" y="0"/>
                      <a:pt x="192024" y="0"/>
                    </a:cubicBezTo>
                    <a:lnTo>
                      <a:pt x="192024" y="0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sp>
          <p:nvSpPr>
            <p:cNvPr id="201" name="Figura a mano libera 118"/>
            <p:cNvSpPr/>
            <p:nvPr>
              <p:custDataLst>
                <p:tags r:id="rId34"/>
              </p:custDataLst>
            </p:nvPr>
          </p:nvSpPr>
          <p:spPr bwMode="auto">
            <a:xfrm>
              <a:off x="1580494" y="4078446"/>
              <a:ext cx="192008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02" name="Figura a mano libera 119"/>
            <p:cNvSpPr/>
            <p:nvPr>
              <p:custDataLst>
                <p:tags r:id="rId35"/>
              </p:custDataLst>
            </p:nvPr>
          </p:nvSpPr>
          <p:spPr bwMode="auto">
            <a:xfrm flipV="1">
              <a:off x="1383993" y="3795163"/>
              <a:ext cx="192008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03" name="Figura a mano libera 119"/>
            <p:cNvSpPr/>
            <p:nvPr>
              <p:custDataLst>
                <p:tags r:id="rId36"/>
              </p:custDataLst>
            </p:nvPr>
          </p:nvSpPr>
          <p:spPr bwMode="auto">
            <a:xfrm flipV="1">
              <a:off x="1771820" y="3811096"/>
              <a:ext cx="192009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04" name="Figura a mano libera 119"/>
            <p:cNvSpPr/>
            <p:nvPr>
              <p:custDataLst>
                <p:tags r:id="rId37"/>
              </p:custDataLst>
            </p:nvPr>
          </p:nvSpPr>
          <p:spPr bwMode="auto">
            <a:xfrm flipV="1">
              <a:off x="2154673" y="3797308"/>
              <a:ext cx="192008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05" name="Figura a mano libera 118"/>
            <p:cNvSpPr/>
            <p:nvPr>
              <p:custDataLst>
                <p:tags r:id="rId38"/>
              </p:custDataLst>
            </p:nvPr>
          </p:nvSpPr>
          <p:spPr bwMode="auto">
            <a:xfrm>
              <a:off x="1962699" y="4079026"/>
              <a:ext cx="192008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06" name="Figura a mano libera 118"/>
            <p:cNvSpPr/>
            <p:nvPr>
              <p:custDataLst>
                <p:tags r:id="rId39"/>
              </p:custDataLst>
            </p:nvPr>
          </p:nvSpPr>
          <p:spPr bwMode="auto">
            <a:xfrm>
              <a:off x="2341021" y="4083943"/>
              <a:ext cx="193595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07" name="Figura a mano libera 118"/>
            <p:cNvSpPr/>
            <p:nvPr>
              <p:custDataLst>
                <p:tags r:id="rId40"/>
              </p:custDataLst>
            </p:nvPr>
          </p:nvSpPr>
          <p:spPr bwMode="auto">
            <a:xfrm>
              <a:off x="2723390" y="4073171"/>
              <a:ext cx="192009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08" name="Figura a mano libera 119"/>
            <p:cNvSpPr/>
            <p:nvPr>
              <p:custDataLst>
                <p:tags r:id="rId41"/>
              </p:custDataLst>
            </p:nvPr>
          </p:nvSpPr>
          <p:spPr bwMode="auto">
            <a:xfrm flipV="1">
              <a:off x="2536878" y="3797887"/>
              <a:ext cx="192008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pSp>
        <p:nvGrpSpPr>
          <p:cNvPr id="211" name="Group 226"/>
          <p:cNvGrpSpPr>
            <a:grpSpLocks/>
          </p:cNvGrpSpPr>
          <p:nvPr/>
        </p:nvGrpSpPr>
        <p:grpSpPr bwMode="auto">
          <a:xfrm rot="-535406">
            <a:off x="3248025" y="4236766"/>
            <a:ext cx="1914525" cy="574675"/>
            <a:chOff x="1005682" y="3794125"/>
            <a:chExt cx="1915319" cy="574930"/>
          </a:xfrm>
        </p:grpSpPr>
        <p:grpSp>
          <p:nvGrpSpPr>
            <p:cNvPr id="212" name="Group 227"/>
            <p:cNvGrpSpPr>
              <a:grpSpLocks/>
            </p:cNvGrpSpPr>
            <p:nvPr/>
          </p:nvGrpSpPr>
          <p:grpSpPr bwMode="auto">
            <a:xfrm>
              <a:off x="1005682" y="3794125"/>
              <a:ext cx="383381" cy="569913"/>
              <a:chOff x="1005682" y="3794125"/>
              <a:chExt cx="383381" cy="569913"/>
            </a:xfrm>
          </p:grpSpPr>
          <p:sp>
            <p:nvSpPr>
              <p:cNvPr id="221" name="Figura a mano libera 118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1190012" y="4070236"/>
                <a:ext cx="192168" cy="284288"/>
              </a:xfrm>
              <a:custGeom>
                <a:avLst/>
                <a:gdLst>
                  <a:gd name="connsiteX0" fmla="*/ 0 w 192024"/>
                  <a:gd name="connsiteY0" fmla="*/ 0 h 283464"/>
                  <a:gd name="connsiteX1" fmla="*/ 100584 w 192024"/>
                  <a:gd name="connsiteY1" fmla="*/ 283464 h 283464"/>
                  <a:gd name="connsiteX2" fmla="*/ 192024 w 192024"/>
                  <a:gd name="connsiteY2" fmla="*/ 0 h 283464"/>
                  <a:gd name="connsiteX3" fmla="*/ 192024 w 192024"/>
                  <a:gd name="connsiteY3" fmla="*/ 0 h 28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24" h="283464">
                    <a:moveTo>
                      <a:pt x="0" y="0"/>
                    </a:moveTo>
                    <a:cubicBezTo>
                      <a:pt x="34290" y="141732"/>
                      <a:pt x="68580" y="283464"/>
                      <a:pt x="100584" y="283464"/>
                    </a:cubicBezTo>
                    <a:cubicBezTo>
                      <a:pt x="132588" y="283464"/>
                      <a:pt x="192024" y="0"/>
                      <a:pt x="192024" y="0"/>
                    </a:cubicBezTo>
                    <a:lnTo>
                      <a:pt x="192024" y="0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22" name="Figura a mano libera 119"/>
              <p:cNvSpPr/>
              <p:nvPr>
                <p:custDataLst>
                  <p:tags r:id="rId33"/>
                </p:custDataLst>
              </p:nvPr>
            </p:nvSpPr>
            <p:spPr bwMode="auto">
              <a:xfrm flipV="1">
                <a:off x="1000362" y="3783231"/>
                <a:ext cx="192168" cy="284288"/>
              </a:xfrm>
              <a:custGeom>
                <a:avLst/>
                <a:gdLst>
                  <a:gd name="connsiteX0" fmla="*/ 0 w 192024"/>
                  <a:gd name="connsiteY0" fmla="*/ 0 h 283464"/>
                  <a:gd name="connsiteX1" fmla="*/ 100584 w 192024"/>
                  <a:gd name="connsiteY1" fmla="*/ 283464 h 283464"/>
                  <a:gd name="connsiteX2" fmla="*/ 192024 w 192024"/>
                  <a:gd name="connsiteY2" fmla="*/ 0 h 283464"/>
                  <a:gd name="connsiteX3" fmla="*/ 192024 w 192024"/>
                  <a:gd name="connsiteY3" fmla="*/ 0 h 28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24" h="283464">
                    <a:moveTo>
                      <a:pt x="0" y="0"/>
                    </a:moveTo>
                    <a:cubicBezTo>
                      <a:pt x="34290" y="141732"/>
                      <a:pt x="68580" y="283464"/>
                      <a:pt x="100584" y="283464"/>
                    </a:cubicBezTo>
                    <a:cubicBezTo>
                      <a:pt x="132588" y="283464"/>
                      <a:pt x="192024" y="0"/>
                      <a:pt x="192024" y="0"/>
                    </a:cubicBezTo>
                    <a:lnTo>
                      <a:pt x="192024" y="0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sp>
          <p:nvSpPr>
            <p:cNvPr id="213" name="Figura a mano libera 118"/>
            <p:cNvSpPr/>
            <p:nvPr>
              <p:custDataLst>
                <p:tags r:id="rId24"/>
              </p:custDataLst>
            </p:nvPr>
          </p:nvSpPr>
          <p:spPr bwMode="auto">
            <a:xfrm>
              <a:off x="1580961" y="4078569"/>
              <a:ext cx="192168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14" name="Figura a mano libera 119"/>
            <p:cNvSpPr/>
            <p:nvPr>
              <p:custDataLst>
                <p:tags r:id="rId25"/>
              </p:custDataLst>
            </p:nvPr>
          </p:nvSpPr>
          <p:spPr bwMode="auto">
            <a:xfrm flipV="1">
              <a:off x="1382729" y="3795040"/>
              <a:ext cx="19216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15" name="Figura a mano libera 119"/>
            <p:cNvSpPr/>
            <p:nvPr>
              <p:custDataLst>
                <p:tags r:id="rId26"/>
              </p:custDataLst>
            </p:nvPr>
          </p:nvSpPr>
          <p:spPr bwMode="auto">
            <a:xfrm flipV="1">
              <a:off x="1770877" y="3810972"/>
              <a:ext cx="192168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16" name="Figura a mano libera 119"/>
            <p:cNvSpPr/>
            <p:nvPr>
              <p:custDataLst>
                <p:tags r:id="rId27"/>
              </p:custDataLst>
            </p:nvPr>
          </p:nvSpPr>
          <p:spPr bwMode="auto">
            <a:xfrm flipV="1">
              <a:off x="2151156" y="3795123"/>
              <a:ext cx="192167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17" name="Figura a mano libera 118"/>
            <p:cNvSpPr/>
            <p:nvPr>
              <p:custDataLst>
                <p:tags r:id="rId28"/>
              </p:custDataLst>
            </p:nvPr>
          </p:nvSpPr>
          <p:spPr bwMode="auto">
            <a:xfrm>
              <a:off x="1963483" y="4079149"/>
              <a:ext cx="192168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18" name="Figura a mano libera 118"/>
            <p:cNvSpPr/>
            <p:nvPr>
              <p:custDataLst>
                <p:tags r:id="rId29"/>
              </p:custDataLst>
            </p:nvPr>
          </p:nvSpPr>
          <p:spPr bwMode="auto">
            <a:xfrm>
              <a:off x="2347820" y="4078406"/>
              <a:ext cx="19216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19" name="Figura a mano libera 118"/>
            <p:cNvSpPr/>
            <p:nvPr>
              <p:custDataLst>
                <p:tags r:id="rId30"/>
              </p:custDataLst>
            </p:nvPr>
          </p:nvSpPr>
          <p:spPr bwMode="auto">
            <a:xfrm>
              <a:off x="2723236" y="4073048"/>
              <a:ext cx="192168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20" name="Figura a mano libera 119"/>
            <p:cNvSpPr/>
            <p:nvPr>
              <p:custDataLst>
                <p:tags r:id="rId31"/>
              </p:custDataLst>
            </p:nvPr>
          </p:nvSpPr>
          <p:spPr bwMode="auto">
            <a:xfrm flipV="1">
              <a:off x="2536323" y="3799334"/>
              <a:ext cx="19216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cxnSp>
        <p:nvCxnSpPr>
          <p:cNvPr id="223" name="Straight Connector 11"/>
          <p:cNvCxnSpPr>
            <a:stCxn id="215" idx="1"/>
          </p:cNvCxnSpPr>
          <p:nvPr/>
        </p:nvCxnSpPr>
        <p:spPr>
          <a:xfrm>
            <a:off x="4073525" y="4270104"/>
            <a:ext cx="65088" cy="86836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15"/>
          <p:cNvCxnSpPr>
            <a:stCxn id="214" idx="1"/>
            <a:endCxn id="203" idx="1"/>
          </p:cNvCxnSpPr>
          <p:nvPr/>
        </p:nvCxnSpPr>
        <p:spPr>
          <a:xfrm>
            <a:off x="3692525" y="4317729"/>
            <a:ext cx="71438" cy="890587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" name="Group 238"/>
          <p:cNvGrpSpPr>
            <a:grpSpLocks/>
          </p:cNvGrpSpPr>
          <p:nvPr/>
        </p:nvGrpSpPr>
        <p:grpSpPr bwMode="auto">
          <a:xfrm rot="-1001060">
            <a:off x="3222625" y="4105004"/>
            <a:ext cx="1916113" cy="574675"/>
            <a:chOff x="1005682" y="3794125"/>
            <a:chExt cx="1915319" cy="574930"/>
          </a:xfrm>
        </p:grpSpPr>
        <p:grpSp>
          <p:nvGrpSpPr>
            <p:cNvPr id="226" name="Group 239"/>
            <p:cNvGrpSpPr>
              <a:grpSpLocks/>
            </p:cNvGrpSpPr>
            <p:nvPr/>
          </p:nvGrpSpPr>
          <p:grpSpPr bwMode="auto">
            <a:xfrm>
              <a:off x="1005682" y="3794125"/>
              <a:ext cx="383381" cy="569913"/>
              <a:chOff x="1005682" y="3794125"/>
              <a:chExt cx="383381" cy="569913"/>
            </a:xfrm>
          </p:grpSpPr>
          <p:sp>
            <p:nvSpPr>
              <p:cNvPr id="235" name="Figura a mano libera 118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1197891" y="4072955"/>
                <a:ext cx="193595" cy="284289"/>
              </a:xfrm>
              <a:custGeom>
                <a:avLst/>
                <a:gdLst>
                  <a:gd name="connsiteX0" fmla="*/ 0 w 192024"/>
                  <a:gd name="connsiteY0" fmla="*/ 0 h 283464"/>
                  <a:gd name="connsiteX1" fmla="*/ 100584 w 192024"/>
                  <a:gd name="connsiteY1" fmla="*/ 283464 h 283464"/>
                  <a:gd name="connsiteX2" fmla="*/ 192024 w 192024"/>
                  <a:gd name="connsiteY2" fmla="*/ 0 h 283464"/>
                  <a:gd name="connsiteX3" fmla="*/ 192024 w 192024"/>
                  <a:gd name="connsiteY3" fmla="*/ 0 h 28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24" h="283464">
                    <a:moveTo>
                      <a:pt x="0" y="0"/>
                    </a:moveTo>
                    <a:cubicBezTo>
                      <a:pt x="34290" y="141732"/>
                      <a:pt x="68580" y="283464"/>
                      <a:pt x="100584" y="283464"/>
                    </a:cubicBezTo>
                    <a:cubicBezTo>
                      <a:pt x="132588" y="283464"/>
                      <a:pt x="192024" y="0"/>
                      <a:pt x="192024" y="0"/>
                    </a:cubicBezTo>
                    <a:lnTo>
                      <a:pt x="192024" y="0"/>
                    </a:lnTo>
                  </a:path>
                </a:pathLst>
              </a:cu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b="1">
                  <a:solidFill>
                    <a:srgbClr val="009900"/>
                  </a:solidFill>
                </a:endParaRPr>
              </a:p>
            </p:txBody>
          </p:sp>
          <p:sp>
            <p:nvSpPr>
              <p:cNvPr id="236" name="Figura a mano libera 119"/>
              <p:cNvSpPr/>
              <p:nvPr>
                <p:custDataLst>
                  <p:tags r:id="rId23"/>
                </p:custDataLst>
              </p:nvPr>
            </p:nvSpPr>
            <p:spPr bwMode="auto">
              <a:xfrm flipV="1">
                <a:off x="1004972" y="3787700"/>
                <a:ext cx="192007" cy="284288"/>
              </a:xfrm>
              <a:custGeom>
                <a:avLst/>
                <a:gdLst>
                  <a:gd name="connsiteX0" fmla="*/ 0 w 192024"/>
                  <a:gd name="connsiteY0" fmla="*/ 0 h 283464"/>
                  <a:gd name="connsiteX1" fmla="*/ 100584 w 192024"/>
                  <a:gd name="connsiteY1" fmla="*/ 283464 h 283464"/>
                  <a:gd name="connsiteX2" fmla="*/ 192024 w 192024"/>
                  <a:gd name="connsiteY2" fmla="*/ 0 h 283464"/>
                  <a:gd name="connsiteX3" fmla="*/ 192024 w 192024"/>
                  <a:gd name="connsiteY3" fmla="*/ 0 h 28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024" h="283464">
                    <a:moveTo>
                      <a:pt x="0" y="0"/>
                    </a:moveTo>
                    <a:cubicBezTo>
                      <a:pt x="34290" y="141732"/>
                      <a:pt x="68580" y="283464"/>
                      <a:pt x="100584" y="283464"/>
                    </a:cubicBezTo>
                    <a:cubicBezTo>
                      <a:pt x="132588" y="283464"/>
                      <a:pt x="192024" y="0"/>
                      <a:pt x="192024" y="0"/>
                    </a:cubicBezTo>
                    <a:lnTo>
                      <a:pt x="192024" y="0"/>
                    </a:lnTo>
                  </a:path>
                </a:pathLst>
              </a:cu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b="1">
                  <a:solidFill>
                    <a:srgbClr val="009900"/>
                  </a:solidFill>
                </a:endParaRPr>
              </a:p>
            </p:txBody>
          </p:sp>
        </p:grpSp>
        <p:sp>
          <p:nvSpPr>
            <p:cNvPr id="227" name="Figura a mano libera 118"/>
            <p:cNvSpPr/>
            <p:nvPr>
              <p:custDataLst>
                <p:tags r:id="rId14"/>
              </p:custDataLst>
            </p:nvPr>
          </p:nvSpPr>
          <p:spPr bwMode="auto">
            <a:xfrm>
              <a:off x="1578209" y="4080690"/>
              <a:ext cx="192008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  <p:sp>
          <p:nvSpPr>
            <p:cNvPr id="228" name="Figura a mano libera 119"/>
            <p:cNvSpPr/>
            <p:nvPr>
              <p:custDataLst>
                <p:tags r:id="rId15"/>
              </p:custDataLst>
            </p:nvPr>
          </p:nvSpPr>
          <p:spPr bwMode="auto">
            <a:xfrm flipV="1">
              <a:off x="1387842" y="3798096"/>
              <a:ext cx="192008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  <p:sp>
          <p:nvSpPr>
            <p:cNvPr id="229" name="Figura a mano libera 119"/>
            <p:cNvSpPr/>
            <p:nvPr>
              <p:custDataLst>
                <p:tags r:id="rId16"/>
              </p:custDataLst>
            </p:nvPr>
          </p:nvSpPr>
          <p:spPr bwMode="auto">
            <a:xfrm flipV="1">
              <a:off x="1769648" y="3806516"/>
              <a:ext cx="192008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  <p:sp>
          <p:nvSpPr>
            <p:cNvPr id="230" name="Figura a mano libera 119"/>
            <p:cNvSpPr/>
            <p:nvPr>
              <p:custDataLst>
                <p:tags r:id="rId17"/>
              </p:custDataLst>
            </p:nvPr>
          </p:nvSpPr>
          <p:spPr bwMode="auto">
            <a:xfrm flipV="1">
              <a:off x="2154792" y="3792724"/>
              <a:ext cx="192008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  <p:sp>
          <p:nvSpPr>
            <p:cNvPr id="231" name="Figura a mano libera 118"/>
            <p:cNvSpPr/>
            <p:nvPr>
              <p:custDataLst>
                <p:tags r:id="rId18"/>
              </p:custDataLst>
            </p:nvPr>
          </p:nvSpPr>
          <p:spPr bwMode="auto">
            <a:xfrm>
              <a:off x="1962749" y="4079981"/>
              <a:ext cx="192008" cy="284289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  <p:sp>
          <p:nvSpPr>
            <p:cNvPr id="232" name="Figura a mano libera 118"/>
            <p:cNvSpPr/>
            <p:nvPr>
              <p:custDataLst>
                <p:tags r:id="rId19"/>
              </p:custDataLst>
            </p:nvPr>
          </p:nvSpPr>
          <p:spPr bwMode="auto">
            <a:xfrm>
              <a:off x="2345888" y="4084065"/>
              <a:ext cx="193595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  <p:sp>
          <p:nvSpPr>
            <p:cNvPr id="233" name="Figura a mano libera 118"/>
            <p:cNvSpPr/>
            <p:nvPr>
              <p:custDataLst>
                <p:tags r:id="rId20"/>
              </p:custDataLst>
            </p:nvPr>
          </p:nvSpPr>
          <p:spPr bwMode="auto">
            <a:xfrm>
              <a:off x="2729243" y="4076131"/>
              <a:ext cx="192008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  <p:sp>
          <p:nvSpPr>
            <p:cNvPr id="234" name="Figura a mano libera 119"/>
            <p:cNvSpPr/>
            <p:nvPr>
              <p:custDataLst>
                <p:tags r:id="rId21"/>
              </p:custDataLst>
            </p:nvPr>
          </p:nvSpPr>
          <p:spPr bwMode="auto">
            <a:xfrm flipV="1">
              <a:off x="2535534" y="3799167"/>
              <a:ext cx="192007" cy="284288"/>
            </a:xfrm>
            <a:custGeom>
              <a:avLst/>
              <a:gdLst>
                <a:gd name="connsiteX0" fmla="*/ 0 w 192024"/>
                <a:gd name="connsiteY0" fmla="*/ 0 h 283464"/>
                <a:gd name="connsiteX1" fmla="*/ 100584 w 192024"/>
                <a:gd name="connsiteY1" fmla="*/ 283464 h 283464"/>
                <a:gd name="connsiteX2" fmla="*/ 192024 w 192024"/>
                <a:gd name="connsiteY2" fmla="*/ 0 h 283464"/>
                <a:gd name="connsiteX3" fmla="*/ 192024 w 192024"/>
                <a:gd name="connsiteY3" fmla="*/ 0 h 28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24" h="283464">
                  <a:moveTo>
                    <a:pt x="0" y="0"/>
                  </a:moveTo>
                  <a:cubicBezTo>
                    <a:pt x="34290" y="141732"/>
                    <a:pt x="68580" y="283464"/>
                    <a:pt x="100584" y="283464"/>
                  </a:cubicBezTo>
                  <a:cubicBezTo>
                    <a:pt x="132588" y="283464"/>
                    <a:pt x="192024" y="0"/>
                    <a:pt x="192024" y="0"/>
                  </a:cubicBezTo>
                  <a:lnTo>
                    <a:pt x="192024" y="0"/>
                  </a:ln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>
                <a:solidFill>
                  <a:srgbClr val="009900"/>
                </a:solidFill>
              </a:endParaRPr>
            </a:p>
          </p:txBody>
        </p:sp>
      </p:grpSp>
      <p:cxnSp>
        <p:nvCxnSpPr>
          <p:cNvPr id="237" name="Straight Connector 23"/>
          <p:cNvCxnSpPr/>
          <p:nvPr/>
        </p:nvCxnSpPr>
        <p:spPr>
          <a:xfrm>
            <a:off x="3644900" y="4257404"/>
            <a:ext cx="406400" cy="135096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50"/>
          <p:cNvCxnSpPr>
            <a:stCxn id="229" idx="1"/>
            <a:endCxn id="194" idx="1"/>
          </p:cNvCxnSpPr>
          <p:nvPr/>
        </p:nvCxnSpPr>
        <p:spPr>
          <a:xfrm>
            <a:off x="4014788" y="4158979"/>
            <a:ext cx="403225" cy="13112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ttore 1 238"/>
          <p:cNvCxnSpPr/>
          <p:nvPr/>
        </p:nvCxnSpPr>
        <p:spPr>
          <a:xfrm rot="5400000" flipH="1" flipV="1">
            <a:off x="1419226" y="4003403"/>
            <a:ext cx="3708400" cy="126047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TextBox 5939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32599" y="2952111"/>
            <a:ext cx="27433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Filare atomico con periodicità </a:t>
            </a:r>
            <a:r>
              <a:rPr lang="it-IT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41" name="TextBox 26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-106710" y="4891094"/>
            <a:ext cx="2230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Raggi X incidenti</a:t>
            </a:r>
          </a:p>
        </p:txBody>
      </p:sp>
      <p:sp>
        <p:nvSpPr>
          <p:cNvPr id="242" name="Freccia a destra 139"/>
          <p:cNvSpPr/>
          <p:nvPr>
            <p:custDataLst>
              <p:tags r:id="rId8"/>
            </p:custDataLst>
          </p:nvPr>
        </p:nvSpPr>
        <p:spPr>
          <a:xfrm>
            <a:off x="1963738" y="5001941"/>
            <a:ext cx="357187" cy="1428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663300"/>
              </a:solidFill>
            </a:endParaRPr>
          </a:p>
        </p:txBody>
      </p:sp>
      <p:grpSp>
        <p:nvGrpSpPr>
          <p:cNvPr id="243" name="Gruppo 213"/>
          <p:cNvGrpSpPr>
            <a:grpSpLocks/>
          </p:cNvGrpSpPr>
          <p:nvPr/>
        </p:nvGrpSpPr>
        <p:grpSpPr bwMode="auto">
          <a:xfrm>
            <a:off x="2511425" y="2709591"/>
            <a:ext cx="1481138" cy="3921125"/>
            <a:chOff x="3278168" y="1079999"/>
            <a:chExt cx="1480087" cy="3920631"/>
          </a:xfrm>
          <a:solidFill>
            <a:srgbClr val="FFFF0D"/>
          </a:solidFill>
        </p:grpSpPr>
        <p:sp>
          <p:nvSpPr>
            <p:cNvPr id="244" name="Ovale 243"/>
            <p:cNvSpPr/>
            <p:nvPr>
              <p:custDataLst>
                <p:tags r:id="rId9"/>
              </p:custDataLst>
            </p:nvPr>
          </p:nvSpPr>
          <p:spPr>
            <a:xfrm>
              <a:off x="3278168" y="4786345"/>
              <a:ext cx="214161" cy="214285"/>
            </a:xfrm>
            <a:prstGeom prst="ellipse">
              <a:avLst/>
            </a:prstGeom>
            <a:grpFill/>
            <a:ln w="57150">
              <a:solidFill>
                <a:srgbClr val="9A9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45" name="Ovale 244"/>
            <p:cNvSpPr/>
            <p:nvPr>
              <p:custDataLst>
                <p:tags r:id="rId10"/>
              </p:custDataLst>
            </p:nvPr>
          </p:nvSpPr>
          <p:spPr>
            <a:xfrm>
              <a:off x="3608134" y="3857774"/>
              <a:ext cx="214161" cy="214286"/>
            </a:xfrm>
            <a:prstGeom prst="ellipse">
              <a:avLst/>
            </a:prstGeom>
            <a:grpFill/>
            <a:ln w="57150">
              <a:solidFill>
                <a:srgbClr val="9A9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46" name="Ovale 245"/>
            <p:cNvSpPr/>
            <p:nvPr>
              <p:custDataLst>
                <p:tags r:id="rId11"/>
              </p:custDataLst>
            </p:nvPr>
          </p:nvSpPr>
          <p:spPr>
            <a:xfrm>
              <a:off x="4544094" y="1079999"/>
              <a:ext cx="214161" cy="214286"/>
            </a:xfrm>
            <a:prstGeom prst="ellipse">
              <a:avLst/>
            </a:prstGeom>
            <a:grpFill/>
            <a:ln w="57150">
              <a:solidFill>
                <a:srgbClr val="9A9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47" name="Ovale 246"/>
            <p:cNvSpPr/>
            <p:nvPr>
              <p:custDataLst>
                <p:tags r:id="rId12"/>
              </p:custDataLst>
            </p:nvPr>
          </p:nvSpPr>
          <p:spPr>
            <a:xfrm>
              <a:off x="3914304" y="2929204"/>
              <a:ext cx="214160" cy="214285"/>
            </a:xfrm>
            <a:prstGeom prst="ellipse">
              <a:avLst/>
            </a:prstGeom>
            <a:grpFill/>
            <a:ln w="57150">
              <a:solidFill>
                <a:srgbClr val="9A9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48" name="Ovale 247"/>
            <p:cNvSpPr/>
            <p:nvPr>
              <p:custDataLst>
                <p:tags r:id="rId13"/>
              </p:custDataLst>
            </p:nvPr>
          </p:nvSpPr>
          <p:spPr>
            <a:xfrm>
              <a:off x="4234752" y="2000633"/>
              <a:ext cx="214160" cy="214286"/>
            </a:xfrm>
            <a:prstGeom prst="ellipse">
              <a:avLst/>
            </a:prstGeom>
            <a:grpFill/>
            <a:ln w="57150">
              <a:solidFill>
                <a:srgbClr val="9A9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918619" y="6515630"/>
            <a:ext cx="5427662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76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0" grpId="0" animBg="1"/>
      <p:bldP spid="160" grpId="1" animBg="1"/>
      <p:bldP spid="161" grpId="0"/>
      <p:bldP spid="162" grpId="0"/>
      <p:bldP spid="162" grpId="1"/>
      <p:bldP spid="241" grpId="0"/>
      <p:bldP spid="2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lecce_bra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5339" r="2466" b="3899"/>
          <a:stretch>
            <a:fillRect/>
          </a:stretch>
        </p:blipFill>
        <p:spPr bwMode="auto">
          <a:xfrm>
            <a:off x="2034419" y="1250601"/>
            <a:ext cx="5616575" cy="3671888"/>
          </a:xfrm>
          <a:prstGeom prst="rect">
            <a:avLst/>
          </a:prstGeom>
          <a:solidFill>
            <a:srgbClr val="FFFF4F"/>
          </a:solidFill>
          <a:ln>
            <a:noFill/>
          </a:ln>
          <a:extLst/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23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126114" y="64483"/>
            <a:ext cx="1198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fenomeno fisico della diffrazione dei raggi X da un cristallo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639554" y="632691"/>
            <a:ext cx="4553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</a:rPr>
              <a:t>LA LEGGE DI BRAGG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080951" y="5439478"/>
            <a:ext cx="5631670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en-US" sz="4000" dirty="0" smtClean="0"/>
              <a:t>2 d sin </a:t>
            </a:r>
            <a:r>
              <a:rPr lang="it-IT" altLang="en-US" sz="4000" dirty="0" smtClean="0">
                <a:sym typeface="Symbol" panose="05050102010706020507" pitchFamily="18" charset="2"/>
              </a:rPr>
              <a:t></a:t>
            </a:r>
            <a:r>
              <a:rPr lang="it-IT" altLang="en-US" sz="4000" dirty="0" smtClean="0"/>
              <a:t> = n </a:t>
            </a:r>
            <a:r>
              <a:rPr lang="it-IT" altLang="en-US" sz="4000" dirty="0" smtClean="0">
                <a:sym typeface="Symbol" panose="05050102010706020507" pitchFamily="18" charset="2"/>
              </a:rPr>
              <a:t></a:t>
            </a:r>
            <a:r>
              <a:rPr lang="it-IT" altLang="en-US" sz="4000" dirty="0" smtClean="0"/>
              <a:t>         n=1,2…</a:t>
            </a:r>
            <a:endParaRPr lang="it-IT" altLang="en-US" sz="4000" dirty="0"/>
          </a:p>
        </p:txBody>
      </p:sp>
      <p:cxnSp>
        <p:nvCxnSpPr>
          <p:cNvPr id="10" name="Connettore 2 9"/>
          <p:cNvCxnSpPr/>
          <p:nvPr/>
        </p:nvCxnSpPr>
        <p:spPr>
          <a:xfrm flipH="1">
            <a:off x="2769833" y="1393794"/>
            <a:ext cx="5589732" cy="41103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3767203" y="2787588"/>
            <a:ext cx="4619205" cy="27783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endCxn id="7" idx="0"/>
          </p:cNvCxnSpPr>
          <p:nvPr/>
        </p:nvCxnSpPr>
        <p:spPr>
          <a:xfrm flipH="1">
            <a:off x="4896786" y="4394505"/>
            <a:ext cx="3477209" cy="10449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8312368" y="1046682"/>
            <a:ext cx="38796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 smtClean="0">
                <a:solidFill>
                  <a:srgbClr val="FF0000"/>
                </a:solidFill>
              </a:rPr>
              <a:t>d</a:t>
            </a:r>
            <a:r>
              <a:rPr lang="it-IT" sz="2800" dirty="0" smtClean="0"/>
              <a:t>: distanza tra i piani su cui giacciono gli atomi del cristallo</a:t>
            </a:r>
            <a:endParaRPr lang="en-GB" sz="28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8359565" y="2523858"/>
            <a:ext cx="38324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</a:t>
            </a:r>
            <a:r>
              <a:rPr lang="it-IT" sz="2800" dirty="0" smtClean="0"/>
              <a:t>: angolo tra radiazione X incidente e piani cristallini</a:t>
            </a:r>
            <a:endParaRPr lang="en-GB" sz="28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8330044" y="4054272"/>
            <a:ext cx="3753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</a:t>
            </a:r>
            <a:r>
              <a:rPr lang="it-IT" sz="2800" dirty="0" smtClean="0"/>
              <a:t>: lunghezza d’onda della radiazione incidente</a:t>
            </a:r>
            <a:endParaRPr lang="en-GB" sz="2800" dirty="0"/>
          </a:p>
        </p:txBody>
      </p:sp>
      <p:sp>
        <p:nvSpPr>
          <p:cNvPr id="18" name="Segnaposto piè di pagina 12"/>
          <p:cNvSpPr>
            <a:spLocks noGrp="1"/>
          </p:cNvSpPr>
          <p:nvPr>
            <p:ph type="ftr" sz="quarter" idx="11"/>
          </p:nvPr>
        </p:nvSpPr>
        <p:spPr>
          <a:xfrm>
            <a:off x="2686639" y="6552327"/>
            <a:ext cx="5834406" cy="246221"/>
          </a:xfrm>
        </p:spPr>
        <p:txBody>
          <a:bodyPr>
            <a:noAutofit/>
          </a:bodyPr>
          <a:lstStyle/>
          <a:p>
            <a:r>
              <a:rPr lang="it-IT" sz="1000" i="1" smtClean="0">
                <a:latin typeface="Arial" panose="020B0604020202020204" pitchFamily="34" charset="0"/>
                <a:cs typeface="Arial" panose="020B0604020202020204" pitchFamily="34" charset="0"/>
              </a:rPr>
              <a:t>Alternanza scuola-lavoro, 19 marzo 2019, Istituto di Cristallografia-CNR, Bari</a:t>
            </a:r>
            <a:endParaRPr lang="en-GB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30" y="803307"/>
            <a:ext cx="966596" cy="1382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0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6114" y="2323092"/>
            <a:ext cx="1508796" cy="73866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400" i="1" dirty="0">
                <a:latin typeface="Tahoma" pitchFamily="34" charset="0"/>
                <a:cs typeface="Tahoma" pitchFamily="34" charset="0"/>
              </a:rPr>
              <a:t>William Lawrence </a:t>
            </a:r>
            <a:r>
              <a:rPr lang="it-IT" sz="1400" i="1" dirty="0" err="1">
                <a:latin typeface="Tahoma" pitchFamily="34" charset="0"/>
                <a:cs typeface="Tahoma" pitchFamily="34" charset="0"/>
              </a:rPr>
              <a:t>Bragg</a:t>
            </a:r>
            <a:endParaRPr lang="it-IT" sz="1400" i="1" dirty="0"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it-IT" sz="1400" i="1" dirty="0">
                <a:latin typeface="Tahoma" pitchFamily="34" charset="0"/>
                <a:cs typeface="Tahoma" pitchFamily="34" charset="0"/>
              </a:rPr>
              <a:t>(1890-1971)</a:t>
            </a:r>
          </a:p>
        </p:txBody>
      </p:sp>
    </p:spTree>
    <p:extLst>
      <p:ext uri="{BB962C8B-B14F-4D97-AF65-F5344CB8AC3E}">
        <p14:creationId xmlns:p14="http://schemas.microsoft.com/office/powerpoint/2010/main" val="295510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73830"/>
            <a:ext cx="12131326" cy="137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cristallo vi sono </a:t>
            </a:r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numerose </a:t>
            </a:r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famiglie di piani paralleli con distanze </a:t>
            </a:r>
            <a:r>
              <a:rPr lang="it-IT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interplanari</a:t>
            </a:r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variabili in grado di dare effetti di diffrazione X secondo la legge di </a:t>
            </a:r>
            <a:r>
              <a:rPr lang="it-IT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Bragg</a:t>
            </a:r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287342" y="59953"/>
            <a:ext cx="1198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fenomeno fisico della diffrazione dei raggi X da un cristallo</a:t>
            </a:r>
          </a:p>
        </p:txBody>
      </p:sp>
      <p:pic>
        <p:nvPicPr>
          <p:cNvPr id="183" name="Picture 60" descr="crystal planes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66" b="55994"/>
          <a:stretch>
            <a:fillRect/>
          </a:stretch>
        </p:blipFill>
        <p:spPr bwMode="auto">
          <a:xfrm>
            <a:off x="467544" y="1988840"/>
            <a:ext cx="2771775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" name="Line 6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1835969" y="4941590"/>
            <a:ext cx="1296988" cy="6477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5" name="Line 6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 flipV="1">
            <a:off x="1115244" y="4004965"/>
            <a:ext cx="720725" cy="1584325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6" name="Text Box 6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5762" y="5651203"/>
            <a:ext cx="3785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 dirty="0"/>
              <a:t>Famiglie di piani paralleli</a:t>
            </a:r>
          </a:p>
        </p:txBody>
      </p:sp>
      <p:grpSp>
        <p:nvGrpSpPr>
          <p:cNvPr id="187" name="Gruppo 60"/>
          <p:cNvGrpSpPr>
            <a:grpSpLocks/>
          </p:cNvGrpSpPr>
          <p:nvPr/>
        </p:nvGrpSpPr>
        <p:grpSpPr bwMode="auto">
          <a:xfrm>
            <a:off x="3277438" y="3492203"/>
            <a:ext cx="2592388" cy="1979612"/>
            <a:chOff x="3240000" y="2484000"/>
            <a:chExt cx="2592016" cy="1980016"/>
          </a:xfrm>
          <a:solidFill>
            <a:srgbClr val="FF0000"/>
          </a:solidFill>
        </p:grpSpPr>
        <p:grpSp>
          <p:nvGrpSpPr>
            <p:cNvPr id="188" name="Gruppo 8"/>
            <p:cNvGrpSpPr>
              <a:grpSpLocks/>
            </p:cNvGrpSpPr>
            <p:nvPr/>
          </p:nvGrpSpPr>
          <p:grpSpPr bwMode="auto">
            <a:xfrm>
              <a:off x="3240000" y="2484000"/>
              <a:ext cx="2592016" cy="144491"/>
              <a:chOff x="3240000" y="2484000"/>
              <a:chExt cx="2592016" cy="144491"/>
            </a:xfrm>
            <a:grpFill/>
          </p:grpSpPr>
          <p:sp>
            <p:nvSpPr>
              <p:cNvPr id="207" name="Ovale 3"/>
              <p:cNvSpPr/>
              <p:nvPr>
                <p:custDataLst>
                  <p:tags r:id="rId21"/>
                </p:custDataLst>
              </p:nvPr>
            </p:nvSpPr>
            <p:spPr>
              <a:xfrm>
                <a:off x="3240000" y="2484000"/>
                <a:ext cx="144442" cy="144491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08" name="Ovale 4"/>
              <p:cNvSpPr/>
              <p:nvPr>
                <p:custDataLst>
                  <p:tags r:id="rId22"/>
                </p:custDataLst>
              </p:nvPr>
            </p:nvSpPr>
            <p:spPr>
              <a:xfrm>
                <a:off x="3852687" y="2484000"/>
                <a:ext cx="142854" cy="144491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09" name="Ovale 5"/>
              <p:cNvSpPr/>
              <p:nvPr>
                <p:custDataLst>
                  <p:tags r:id="rId23"/>
                </p:custDataLst>
              </p:nvPr>
            </p:nvSpPr>
            <p:spPr>
              <a:xfrm>
                <a:off x="4463787" y="2484000"/>
                <a:ext cx="144441" cy="144491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10" name="Ovale 6"/>
              <p:cNvSpPr/>
              <p:nvPr>
                <p:custDataLst>
                  <p:tags r:id="rId24"/>
                </p:custDataLst>
              </p:nvPr>
            </p:nvSpPr>
            <p:spPr>
              <a:xfrm>
                <a:off x="5076474" y="2484000"/>
                <a:ext cx="142854" cy="144491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11" name="Ovale 7"/>
              <p:cNvSpPr/>
              <p:nvPr>
                <p:custDataLst>
                  <p:tags r:id="rId25"/>
                </p:custDataLst>
              </p:nvPr>
            </p:nvSpPr>
            <p:spPr>
              <a:xfrm>
                <a:off x="5687574" y="2484000"/>
                <a:ext cx="144442" cy="144491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grpSp>
          <p:nvGrpSpPr>
            <p:cNvPr id="189" name="Gruppo 9"/>
            <p:cNvGrpSpPr>
              <a:grpSpLocks/>
            </p:cNvGrpSpPr>
            <p:nvPr/>
          </p:nvGrpSpPr>
          <p:grpSpPr bwMode="auto">
            <a:xfrm>
              <a:off x="3240000" y="3708212"/>
              <a:ext cx="2592016" cy="144492"/>
              <a:chOff x="3240000" y="2484212"/>
              <a:chExt cx="2592016" cy="144492"/>
            </a:xfrm>
            <a:grpFill/>
          </p:grpSpPr>
          <p:sp>
            <p:nvSpPr>
              <p:cNvPr id="202" name="Ovale 201"/>
              <p:cNvSpPr/>
              <p:nvPr>
                <p:custDataLst>
                  <p:tags r:id="rId16"/>
                </p:custDataLst>
              </p:nvPr>
            </p:nvSpPr>
            <p:spPr>
              <a:xfrm>
                <a:off x="3240000" y="2484212"/>
                <a:ext cx="144442" cy="144492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03" name="Ovale 202"/>
              <p:cNvSpPr/>
              <p:nvPr>
                <p:custDataLst>
                  <p:tags r:id="rId17"/>
                </p:custDataLst>
              </p:nvPr>
            </p:nvSpPr>
            <p:spPr>
              <a:xfrm>
                <a:off x="3852687" y="2484212"/>
                <a:ext cx="142854" cy="144492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04" name="Ovale 203"/>
              <p:cNvSpPr/>
              <p:nvPr>
                <p:custDataLst>
                  <p:tags r:id="rId18"/>
                </p:custDataLst>
              </p:nvPr>
            </p:nvSpPr>
            <p:spPr>
              <a:xfrm>
                <a:off x="4463787" y="2484212"/>
                <a:ext cx="144441" cy="144492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05" name="Ovale 204"/>
              <p:cNvSpPr/>
              <p:nvPr>
                <p:custDataLst>
                  <p:tags r:id="rId19"/>
                </p:custDataLst>
              </p:nvPr>
            </p:nvSpPr>
            <p:spPr>
              <a:xfrm>
                <a:off x="5076474" y="2484212"/>
                <a:ext cx="142854" cy="144492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06" name="Ovale 205"/>
              <p:cNvSpPr/>
              <p:nvPr>
                <p:custDataLst>
                  <p:tags r:id="rId20"/>
                </p:custDataLst>
              </p:nvPr>
            </p:nvSpPr>
            <p:spPr>
              <a:xfrm>
                <a:off x="5687574" y="2484212"/>
                <a:ext cx="144442" cy="144492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grpSp>
          <p:nvGrpSpPr>
            <p:cNvPr id="190" name="Gruppo 15"/>
            <p:cNvGrpSpPr>
              <a:grpSpLocks/>
            </p:cNvGrpSpPr>
            <p:nvPr/>
          </p:nvGrpSpPr>
          <p:grpSpPr bwMode="auto">
            <a:xfrm>
              <a:off x="3240000" y="4319525"/>
              <a:ext cx="2592016" cy="144491"/>
              <a:chOff x="3240000" y="2483525"/>
              <a:chExt cx="2592016" cy="144491"/>
            </a:xfrm>
            <a:grpFill/>
          </p:grpSpPr>
          <p:sp>
            <p:nvSpPr>
              <p:cNvPr id="197" name="Ovale 196"/>
              <p:cNvSpPr/>
              <p:nvPr>
                <p:custDataLst>
                  <p:tags r:id="rId11"/>
                </p:custDataLst>
              </p:nvPr>
            </p:nvSpPr>
            <p:spPr>
              <a:xfrm>
                <a:off x="3240000" y="2483525"/>
                <a:ext cx="144442" cy="144491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98" name="Ovale 197"/>
              <p:cNvSpPr/>
              <p:nvPr>
                <p:custDataLst>
                  <p:tags r:id="rId12"/>
                </p:custDataLst>
              </p:nvPr>
            </p:nvSpPr>
            <p:spPr>
              <a:xfrm>
                <a:off x="3852687" y="2483525"/>
                <a:ext cx="142854" cy="144491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99" name="Ovale 198"/>
              <p:cNvSpPr/>
              <p:nvPr>
                <p:custDataLst>
                  <p:tags r:id="rId13"/>
                </p:custDataLst>
              </p:nvPr>
            </p:nvSpPr>
            <p:spPr>
              <a:xfrm>
                <a:off x="4463787" y="2483525"/>
                <a:ext cx="144441" cy="144491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00" name="Ovale 199"/>
              <p:cNvSpPr/>
              <p:nvPr>
                <p:custDataLst>
                  <p:tags r:id="rId14"/>
                </p:custDataLst>
              </p:nvPr>
            </p:nvSpPr>
            <p:spPr>
              <a:xfrm>
                <a:off x="5076474" y="2483525"/>
                <a:ext cx="142854" cy="144491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01" name="Ovale 200"/>
              <p:cNvSpPr/>
              <p:nvPr>
                <p:custDataLst>
                  <p:tags r:id="rId15"/>
                </p:custDataLst>
              </p:nvPr>
            </p:nvSpPr>
            <p:spPr>
              <a:xfrm>
                <a:off x="5687574" y="2483525"/>
                <a:ext cx="144442" cy="144491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grpSp>
          <p:nvGrpSpPr>
            <p:cNvPr id="191" name="Gruppo 21"/>
            <p:cNvGrpSpPr>
              <a:grpSpLocks/>
            </p:cNvGrpSpPr>
            <p:nvPr/>
          </p:nvGrpSpPr>
          <p:grpSpPr bwMode="auto">
            <a:xfrm>
              <a:off x="3240000" y="3095312"/>
              <a:ext cx="2592016" cy="144492"/>
              <a:chOff x="3240000" y="2483312"/>
              <a:chExt cx="2592016" cy="144492"/>
            </a:xfrm>
            <a:grpFill/>
          </p:grpSpPr>
          <p:sp>
            <p:nvSpPr>
              <p:cNvPr id="192" name="Ovale 191"/>
              <p:cNvSpPr/>
              <p:nvPr>
                <p:custDataLst>
                  <p:tags r:id="rId6"/>
                </p:custDataLst>
              </p:nvPr>
            </p:nvSpPr>
            <p:spPr>
              <a:xfrm>
                <a:off x="3240000" y="2483312"/>
                <a:ext cx="144442" cy="144492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93" name="Ovale 192"/>
              <p:cNvSpPr/>
              <p:nvPr>
                <p:custDataLst>
                  <p:tags r:id="rId7"/>
                </p:custDataLst>
              </p:nvPr>
            </p:nvSpPr>
            <p:spPr>
              <a:xfrm>
                <a:off x="3852687" y="2483312"/>
                <a:ext cx="142854" cy="144492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94" name="Ovale 193"/>
              <p:cNvSpPr/>
              <p:nvPr>
                <p:custDataLst>
                  <p:tags r:id="rId8"/>
                </p:custDataLst>
              </p:nvPr>
            </p:nvSpPr>
            <p:spPr>
              <a:xfrm>
                <a:off x="4463787" y="2483312"/>
                <a:ext cx="144441" cy="144492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95" name="Ovale 194"/>
              <p:cNvSpPr/>
              <p:nvPr>
                <p:custDataLst>
                  <p:tags r:id="rId9"/>
                </p:custDataLst>
              </p:nvPr>
            </p:nvSpPr>
            <p:spPr>
              <a:xfrm>
                <a:off x="5076474" y="2483312"/>
                <a:ext cx="142854" cy="144492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96" name="Ovale 195"/>
              <p:cNvSpPr/>
              <p:nvPr>
                <p:custDataLst>
                  <p:tags r:id="rId10"/>
                </p:custDataLst>
              </p:nvPr>
            </p:nvSpPr>
            <p:spPr>
              <a:xfrm>
                <a:off x="5687574" y="2483312"/>
                <a:ext cx="144442" cy="144492"/>
              </a:xfrm>
              <a:prstGeom prst="ellipse">
                <a:avLst/>
              </a:prstGeom>
              <a:grpFill/>
              <a:ln>
                <a:solidFill>
                  <a:srgbClr val="FF01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</p:grpSp>
      <p:grpSp>
        <p:nvGrpSpPr>
          <p:cNvPr id="212" name="Gruppo 88"/>
          <p:cNvGrpSpPr>
            <a:grpSpLocks/>
          </p:cNvGrpSpPr>
          <p:nvPr/>
        </p:nvGrpSpPr>
        <p:grpSpPr bwMode="auto">
          <a:xfrm>
            <a:off x="3385369" y="3500140"/>
            <a:ext cx="2484438" cy="1952625"/>
            <a:chOff x="467544" y="2492896"/>
            <a:chExt cx="2484208" cy="1952660"/>
          </a:xfrm>
        </p:grpSpPr>
        <p:grpSp>
          <p:nvGrpSpPr>
            <p:cNvPr id="213" name="Gruppo 34"/>
            <p:cNvGrpSpPr>
              <a:grpSpLocks/>
            </p:cNvGrpSpPr>
            <p:nvPr/>
          </p:nvGrpSpPr>
          <p:grpSpPr bwMode="auto">
            <a:xfrm>
              <a:off x="467544" y="2492896"/>
              <a:ext cx="2484208" cy="1952660"/>
              <a:chOff x="3311928" y="2492896"/>
              <a:chExt cx="2484208" cy="1952660"/>
            </a:xfrm>
          </p:grpSpPr>
          <p:cxnSp>
            <p:nvCxnSpPr>
              <p:cNvPr id="215" name="Connettore 1 214"/>
              <p:cNvCxnSpPr/>
              <p:nvPr/>
            </p:nvCxnSpPr>
            <p:spPr>
              <a:xfrm flipH="1">
                <a:off x="3311928" y="2550047"/>
                <a:ext cx="612718" cy="612786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Connettore 1 215"/>
              <p:cNvCxnSpPr/>
              <p:nvPr/>
            </p:nvCxnSpPr>
            <p:spPr>
              <a:xfrm flipH="1">
                <a:off x="5183418" y="3753394"/>
                <a:ext cx="612718" cy="611199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nettore 1 216"/>
              <p:cNvCxnSpPr/>
              <p:nvPr/>
            </p:nvCxnSpPr>
            <p:spPr>
              <a:xfrm flipH="1">
                <a:off x="3311928" y="2492896"/>
                <a:ext cx="1285756" cy="1285898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Connettore 1 217"/>
              <p:cNvCxnSpPr/>
              <p:nvPr/>
            </p:nvCxnSpPr>
            <p:spPr>
              <a:xfrm flipH="1">
                <a:off x="3870676" y="2564335"/>
                <a:ext cx="1879426" cy="1881221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ttore 1 218"/>
              <p:cNvCxnSpPr/>
              <p:nvPr/>
            </p:nvCxnSpPr>
            <p:spPr>
              <a:xfrm flipH="1">
                <a:off x="3311928" y="2564335"/>
                <a:ext cx="1836568" cy="183677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onnettore 1 219"/>
              <p:cNvCxnSpPr/>
              <p:nvPr/>
            </p:nvCxnSpPr>
            <p:spPr>
              <a:xfrm flipH="1">
                <a:off x="4499268" y="3151721"/>
                <a:ext cx="1285756" cy="1285898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4" name="Connettore 2 213"/>
            <p:cNvCxnSpPr/>
            <p:nvPr/>
          </p:nvCxnSpPr>
          <p:spPr>
            <a:xfrm>
              <a:off x="791364" y="2843740"/>
              <a:ext cx="309534" cy="306392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uppo 97"/>
          <p:cNvGrpSpPr>
            <a:grpSpLocks/>
          </p:cNvGrpSpPr>
          <p:nvPr/>
        </p:nvGrpSpPr>
        <p:grpSpPr bwMode="auto">
          <a:xfrm>
            <a:off x="3277419" y="3500140"/>
            <a:ext cx="2484438" cy="1952625"/>
            <a:chOff x="619944" y="4716700"/>
            <a:chExt cx="2484208" cy="1952660"/>
          </a:xfrm>
        </p:grpSpPr>
        <p:grpSp>
          <p:nvGrpSpPr>
            <p:cNvPr id="222" name="Gruppo 46"/>
            <p:cNvGrpSpPr>
              <a:grpSpLocks/>
            </p:cNvGrpSpPr>
            <p:nvPr/>
          </p:nvGrpSpPr>
          <p:grpSpPr bwMode="auto">
            <a:xfrm flipH="1">
              <a:off x="619944" y="4716700"/>
              <a:ext cx="2484208" cy="1952660"/>
              <a:chOff x="3311928" y="2492896"/>
              <a:chExt cx="2484208" cy="1952660"/>
            </a:xfrm>
          </p:grpSpPr>
          <p:cxnSp>
            <p:nvCxnSpPr>
              <p:cNvPr id="224" name="Connettore 1 223"/>
              <p:cNvCxnSpPr/>
              <p:nvPr/>
            </p:nvCxnSpPr>
            <p:spPr>
              <a:xfrm flipH="1">
                <a:off x="3311928" y="2550047"/>
                <a:ext cx="612718" cy="612786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ttore 1 224"/>
              <p:cNvCxnSpPr/>
              <p:nvPr/>
            </p:nvCxnSpPr>
            <p:spPr>
              <a:xfrm flipH="1">
                <a:off x="5183418" y="3753394"/>
                <a:ext cx="612718" cy="61119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nettore 1 225"/>
              <p:cNvCxnSpPr/>
              <p:nvPr/>
            </p:nvCxnSpPr>
            <p:spPr>
              <a:xfrm flipH="1">
                <a:off x="3311928" y="2492896"/>
                <a:ext cx="1285756" cy="1285898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ttore 1 226"/>
              <p:cNvCxnSpPr/>
              <p:nvPr/>
            </p:nvCxnSpPr>
            <p:spPr>
              <a:xfrm flipH="1">
                <a:off x="3870676" y="2564335"/>
                <a:ext cx="1879426" cy="1881221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Connettore 1 227"/>
              <p:cNvCxnSpPr/>
              <p:nvPr/>
            </p:nvCxnSpPr>
            <p:spPr>
              <a:xfrm flipH="1">
                <a:off x="3311928" y="2564335"/>
                <a:ext cx="1836568" cy="1836770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ttore 1 228"/>
              <p:cNvCxnSpPr/>
              <p:nvPr/>
            </p:nvCxnSpPr>
            <p:spPr>
              <a:xfrm flipH="1">
                <a:off x="4499268" y="3151721"/>
                <a:ext cx="1285756" cy="1285898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3" name="Connettore 2 222"/>
            <p:cNvCxnSpPr/>
            <p:nvPr/>
          </p:nvCxnSpPr>
          <p:spPr>
            <a:xfrm flipH="1">
              <a:off x="2483496" y="5073894"/>
              <a:ext cx="311121" cy="307981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uppo 106"/>
          <p:cNvGrpSpPr>
            <a:grpSpLocks/>
          </p:cNvGrpSpPr>
          <p:nvPr/>
        </p:nvGrpSpPr>
        <p:grpSpPr bwMode="auto">
          <a:xfrm>
            <a:off x="3493319" y="2923878"/>
            <a:ext cx="2189163" cy="3090862"/>
            <a:chOff x="6272362" y="1926000"/>
            <a:chExt cx="2188070" cy="3089880"/>
          </a:xfrm>
        </p:grpSpPr>
        <p:grpSp>
          <p:nvGrpSpPr>
            <p:cNvPr id="231" name="Gruppo 107"/>
            <p:cNvGrpSpPr>
              <a:grpSpLocks/>
            </p:cNvGrpSpPr>
            <p:nvPr/>
          </p:nvGrpSpPr>
          <p:grpSpPr bwMode="auto">
            <a:xfrm>
              <a:off x="6272362" y="1926000"/>
              <a:ext cx="2188070" cy="3089880"/>
              <a:chOff x="3456000" y="1926000"/>
              <a:chExt cx="2188070" cy="3089880"/>
            </a:xfrm>
          </p:grpSpPr>
          <p:cxnSp>
            <p:nvCxnSpPr>
              <p:cNvPr id="233" name="Connettore 1 232"/>
              <p:cNvCxnSpPr/>
              <p:nvPr/>
            </p:nvCxnSpPr>
            <p:spPr>
              <a:xfrm rot="2100000" flipH="1">
                <a:off x="3873305" y="2178332"/>
                <a:ext cx="1358222" cy="256617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nettore 1 233"/>
              <p:cNvCxnSpPr/>
              <p:nvPr/>
            </p:nvCxnSpPr>
            <p:spPr>
              <a:xfrm rot="2100000" flipH="1">
                <a:off x="3887584" y="2573494"/>
                <a:ext cx="1293167" cy="244238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ttore 1 234"/>
              <p:cNvCxnSpPr/>
              <p:nvPr/>
            </p:nvCxnSpPr>
            <p:spPr>
              <a:xfrm rot="2100000" flipH="1">
                <a:off x="3919319" y="1926000"/>
                <a:ext cx="1293167" cy="244238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onnettore 1 235"/>
              <p:cNvCxnSpPr/>
              <p:nvPr/>
            </p:nvCxnSpPr>
            <p:spPr>
              <a:xfrm rot="2100000" flipH="1">
                <a:off x="4420718" y="3024201"/>
                <a:ext cx="947265" cy="179013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ttore 1 236"/>
              <p:cNvCxnSpPr/>
              <p:nvPr/>
            </p:nvCxnSpPr>
            <p:spPr>
              <a:xfrm rot="2100000" flipH="1">
                <a:off x="3744781" y="2124374"/>
                <a:ext cx="947265" cy="17885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Connettore 1 237"/>
              <p:cNvCxnSpPr/>
              <p:nvPr/>
            </p:nvCxnSpPr>
            <p:spPr>
              <a:xfrm rot="2100000" flipH="1">
                <a:off x="5307688" y="3924027"/>
                <a:ext cx="336382" cy="63638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ttore 1 238"/>
              <p:cNvCxnSpPr/>
              <p:nvPr/>
            </p:nvCxnSpPr>
            <p:spPr>
              <a:xfrm rot="2100000" flipH="1">
                <a:off x="3456000" y="2394163"/>
                <a:ext cx="336382" cy="63638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nettore 1 239"/>
              <p:cNvCxnSpPr/>
              <p:nvPr/>
            </p:nvCxnSpPr>
            <p:spPr>
              <a:xfrm rot="2100000" flipH="1">
                <a:off x="4823742" y="3473320"/>
                <a:ext cx="648964" cy="122516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ttore 1 36"/>
              <p:cNvCxnSpPr/>
              <p:nvPr/>
            </p:nvCxnSpPr>
            <p:spPr>
              <a:xfrm rot="2100000" flipH="1">
                <a:off x="3600391" y="2249747"/>
                <a:ext cx="647377" cy="12235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2" name="Connettore 2 231"/>
            <p:cNvCxnSpPr/>
            <p:nvPr/>
          </p:nvCxnSpPr>
          <p:spPr>
            <a:xfrm>
              <a:off x="6480221" y="2692518"/>
              <a:ext cx="142804" cy="23170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2" name="Rectangle 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23489" y="3349818"/>
            <a:ext cx="6159274" cy="232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generale, da un piccolo cristallo singolo di dimensioni inferiori al millimetro, è possibile registrare 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da migliaia a decine di migliaia di 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effetti 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di diffrazione 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detti 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anche “</a:t>
            </a:r>
            <a:r>
              <a:rPr lang="it-IT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riflessi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404252" y="6445477"/>
            <a:ext cx="5649897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76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4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25</a:t>
            </a:fld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205033" y="0"/>
            <a:ext cx="1198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fenomeno fisico della diffrazione dei raggi X da un cristallo</a:t>
            </a:r>
          </a:p>
        </p:txBody>
      </p:sp>
      <p:pic>
        <p:nvPicPr>
          <p:cNvPr id="6" name="Immagin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14" y="1036320"/>
            <a:ext cx="8281656" cy="3768670"/>
          </a:xfrm>
          <a:prstGeom prst="roundRect">
            <a:avLst>
              <a:gd name="adj" fmla="val 11111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glow rad="622300">
              <a:srgbClr val="FF0066">
                <a:alpha val="40000"/>
              </a:srgbClr>
            </a:glow>
            <a:outerShdw blurRad="101600" dist="50800" dir="7200000" algn="tl" rotWithShape="0">
              <a:srgbClr val="000000">
                <a:alpha val="45000"/>
              </a:srgbClr>
            </a:outerShdw>
            <a:softEdge rad="558800"/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272873"/>
            <a:ext cx="12083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Gli effetti di diffrazione registrati su un opportuno rivelatore (ad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es. una lastra fotografica)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generano delle macchie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regolarmente spaziate, distanziate fra loro in modo 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inverso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reciproco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) rispetto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alla periodicità del cristallo.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539013" y="6473202"/>
            <a:ext cx="5809695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2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26</a:t>
            </a:fld>
            <a:endParaRPr lang="en-GB"/>
          </a:p>
        </p:txBody>
      </p:sp>
      <p:sp>
        <p:nvSpPr>
          <p:cNvPr id="4" name="Segnaposto piè di pagina 12"/>
          <p:cNvSpPr>
            <a:spLocks noGrp="1"/>
          </p:cNvSpPr>
          <p:nvPr>
            <p:ph type="ftr" sz="quarter" idx="11"/>
          </p:nvPr>
        </p:nvSpPr>
        <p:spPr>
          <a:xfrm>
            <a:off x="2686639" y="6552327"/>
            <a:ext cx="5834406" cy="246221"/>
          </a:xfrm>
        </p:spPr>
        <p:txBody>
          <a:bodyPr>
            <a:noAutofit/>
          </a:bodyPr>
          <a:lstStyle/>
          <a:p>
            <a:r>
              <a:rPr lang="it-IT" sz="1000" i="1" smtClean="0">
                <a:latin typeface="Arial" panose="020B0604020202020204" pitchFamily="34" charset="0"/>
                <a:cs typeface="Arial" panose="020B0604020202020204" pitchFamily="34" charset="0"/>
              </a:rPr>
              <a:t>Alternanza scuola-lavoro, 19 marzo 2019, Istituto di Cristallografia-CNR, Bari</a:t>
            </a:r>
            <a:endParaRPr lang="en-GB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749040" y="707509"/>
            <a:ext cx="539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SFERA DI </a:t>
            </a:r>
            <a:r>
              <a:rPr lang="it-IT" sz="32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EWALD</a:t>
            </a: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49446" y="5039058"/>
            <a:ext cx="11682578" cy="9350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Si ha condizione di diffrazione quando un nodo del reticolo reciproco giace sulla sfera di </a:t>
            </a:r>
            <a:r>
              <a:rPr lang="it-IT" altLang="en-US" sz="2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Ewald</a:t>
            </a:r>
            <a:r>
              <a:rPr lang="it-IT" altLang="en-US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it-IT" altLang="en-US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21" descr="ewal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6" y="1305320"/>
            <a:ext cx="5766356" cy="335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2"/>
          <p:cNvSpPr txBox="1">
            <a:spLocks noChangeArrowheads="1"/>
          </p:cNvSpPr>
          <p:nvPr/>
        </p:nvSpPr>
        <p:spPr>
          <a:xfrm>
            <a:off x="7259995" y="1849877"/>
            <a:ext cx="3349625" cy="610520"/>
          </a:xfrm>
          <a:prstGeom prst="rect">
            <a:avLst/>
          </a:prstGeom>
          <a:noFill/>
          <a:ln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 d sin </a:t>
            </a:r>
            <a:r>
              <a:rPr lang="it-IT" alt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it-IT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 </a:t>
            </a:r>
            <a:r>
              <a:rPr lang="it-IT" alt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</a:t>
            </a:r>
            <a:endParaRPr lang="it-IT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7259994" y="3201759"/>
            <a:ext cx="2232025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it-IT" altLang="en-US" dirty="0" smtClean="0">
                <a:solidFill>
                  <a:srgbClr val="FF3300"/>
                </a:solidFill>
                <a:cs typeface="Arial" panose="020B0604020202020204" pitchFamily="34" charset="0"/>
              </a:rPr>
              <a:t>1/d </a:t>
            </a:r>
            <a:r>
              <a:rPr lang="it-IT" altLang="en-US" dirty="0">
                <a:solidFill>
                  <a:srgbClr val="FF3300"/>
                </a:solidFill>
                <a:cs typeface="Arial" panose="020B0604020202020204" pitchFamily="34" charset="0"/>
              </a:rPr>
              <a:t>=|</a:t>
            </a:r>
            <a:r>
              <a:rPr lang="it-IT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r</a:t>
            </a:r>
            <a:r>
              <a:rPr lang="it-IT" altLang="en-US" b="1" baseline="-25000" dirty="0" err="1">
                <a:solidFill>
                  <a:srgbClr val="FF3300"/>
                </a:solidFill>
                <a:cs typeface="Arial" panose="020B0604020202020204" pitchFamily="34" charset="0"/>
              </a:rPr>
              <a:t>H</a:t>
            </a:r>
            <a:r>
              <a:rPr lang="it-IT" altLang="en-US" dirty="0">
                <a:solidFill>
                  <a:srgbClr val="FF3300"/>
                </a:solidFill>
                <a:cs typeface="Arial" panose="020B0604020202020204" pitchFamily="34" charset="0"/>
              </a:rPr>
              <a:t>*|</a:t>
            </a:r>
          </a:p>
        </p:txBody>
      </p:sp>
      <p:sp>
        <p:nvSpPr>
          <p:cNvPr id="10" name="Rectangle 22"/>
          <p:cNvSpPr txBox="1">
            <a:spLocks noChangeArrowheads="1"/>
          </p:cNvSpPr>
          <p:nvPr/>
        </p:nvSpPr>
        <p:spPr>
          <a:xfrm>
            <a:off x="7259994" y="2512413"/>
            <a:ext cx="3349625" cy="610520"/>
          </a:xfrm>
          <a:prstGeom prst="rect">
            <a:avLst/>
          </a:prstGeom>
          <a:noFill/>
          <a:ln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sin </a:t>
            </a:r>
            <a:r>
              <a:rPr lang="it-IT" alt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it-IT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/</a:t>
            </a:r>
            <a:r>
              <a:rPr lang="it-IT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 </a:t>
            </a:r>
            <a:r>
              <a:rPr lang="it-IT" alt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1/d</a:t>
            </a:r>
            <a:endParaRPr lang="it-IT" alt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49446" y="102163"/>
            <a:ext cx="1198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fenomeno fisico della diffrazione dei raggi X da un cristallo</a:t>
            </a:r>
          </a:p>
        </p:txBody>
      </p:sp>
      <p:sp>
        <p:nvSpPr>
          <p:cNvPr id="2" name="Ovale 1"/>
          <p:cNvSpPr/>
          <p:nvPr/>
        </p:nvSpPr>
        <p:spPr>
          <a:xfrm>
            <a:off x="9351389" y="2388657"/>
            <a:ext cx="810705" cy="768172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igura a mano libera 11"/>
          <p:cNvSpPr/>
          <p:nvPr/>
        </p:nvSpPr>
        <p:spPr>
          <a:xfrm>
            <a:off x="6973781" y="2268656"/>
            <a:ext cx="1987571" cy="940770"/>
          </a:xfrm>
          <a:custGeom>
            <a:avLst/>
            <a:gdLst>
              <a:gd name="connsiteX0" fmla="*/ 237724 w 1987571"/>
              <a:gd name="connsiteY0" fmla="*/ 116325 h 940770"/>
              <a:gd name="connsiteX1" fmla="*/ 11481 w 1987571"/>
              <a:gd name="connsiteY1" fmla="*/ 653653 h 940770"/>
              <a:gd name="connsiteX2" fmla="*/ 624223 w 1987571"/>
              <a:gd name="connsiteY2" fmla="*/ 927031 h 940770"/>
              <a:gd name="connsiteX3" fmla="*/ 765625 w 1987571"/>
              <a:gd name="connsiteY3" fmla="*/ 238874 h 940770"/>
              <a:gd name="connsiteX4" fmla="*/ 1576330 w 1987571"/>
              <a:gd name="connsiteY4" fmla="*/ 154033 h 940770"/>
              <a:gd name="connsiteX5" fmla="*/ 1491489 w 1987571"/>
              <a:gd name="connsiteY5" fmla="*/ 785629 h 940770"/>
              <a:gd name="connsiteX6" fmla="*/ 1925122 w 1987571"/>
              <a:gd name="connsiteY6" fmla="*/ 842189 h 940770"/>
              <a:gd name="connsiteX7" fmla="*/ 1972256 w 1987571"/>
              <a:gd name="connsiteY7" fmla="*/ 314288 h 940770"/>
              <a:gd name="connsiteX8" fmla="*/ 1802574 w 1987571"/>
              <a:gd name="connsiteY8" fmla="*/ 12631 h 940770"/>
              <a:gd name="connsiteX9" fmla="*/ 407407 w 1987571"/>
              <a:gd name="connsiteY9" fmla="*/ 59765 h 940770"/>
              <a:gd name="connsiteX10" fmla="*/ 237724 w 1987571"/>
              <a:gd name="connsiteY10" fmla="*/ 116325 h 94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7571" h="940770">
                <a:moveTo>
                  <a:pt x="237724" y="116325"/>
                </a:moveTo>
                <a:cubicBezTo>
                  <a:pt x="171736" y="215306"/>
                  <a:pt x="-52935" y="518535"/>
                  <a:pt x="11481" y="653653"/>
                </a:cubicBezTo>
                <a:cubicBezTo>
                  <a:pt x="75897" y="788771"/>
                  <a:pt x="498532" y="996161"/>
                  <a:pt x="624223" y="927031"/>
                </a:cubicBezTo>
                <a:cubicBezTo>
                  <a:pt x="749914" y="857901"/>
                  <a:pt x="606941" y="367707"/>
                  <a:pt x="765625" y="238874"/>
                </a:cubicBezTo>
                <a:cubicBezTo>
                  <a:pt x="924309" y="110041"/>
                  <a:pt x="1455353" y="62907"/>
                  <a:pt x="1576330" y="154033"/>
                </a:cubicBezTo>
                <a:cubicBezTo>
                  <a:pt x="1697307" y="245159"/>
                  <a:pt x="1433357" y="670936"/>
                  <a:pt x="1491489" y="785629"/>
                </a:cubicBezTo>
                <a:cubicBezTo>
                  <a:pt x="1549621" y="900322"/>
                  <a:pt x="1844994" y="920746"/>
                  <a:pt x="1925122" y="842189"/>
                </a:cubicBezTo>
                <a:cubicBezTo>
                  <a:pt x="2005250" y="763632"/>
                  <a:pt x="1992681" y="452548"/>
                  <a:pt x="1972256" y="314288"/>
                </a:cubicBezTo>
                <a:cubicBezTo>
                  <a:pt x="1951831" y="176028"/>
                  <a:pt x="2063382" y="55051"/>
                  <a:pt x="1802574" y="12631"/>
                </a:cubicBezTo>
                <a:cubicBezTo>
                  <a:pt x="1541766" y="-29789"/>
                  <a:pt x="665073" y="47196"/>
                  <a:pt x="407407" y="59765"/>
                </a:cubicBezTo>
                <a:cubicBezTo>
                  <a:pt x="149741" y="72334"/>
                  <a:pt x="303712" y="17344"/>
                  <a:pt x="237724" y="116325"/>
                </a:cubicBezTo>
                <a:close/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74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2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27</a:t>
            </a:fld>
            <a:endParaRPr lang="en-GB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262463"/>
            <a:ext cx="12301979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en-US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Gli effetti di diffrazione si osservano muovendo il cristallo sotto l’azione della radiazione X: </a:t>
            </a:r>
            <a:r>
              <a:rPr lang="it-IT" altLang="en-US" sz="3200" dirty="0" smtClean="0">
                <a:solidFill>
                  <a:srgbClr val="FF0000"/>
                </a:solidFill>
                <a:cs typeface="Arial" panose="020B0604020202020204" pitchFamily="34" charset="0"/>
              </a:rPr>
              <a:t>così facendo i nodi del reticolo reciproco vengono portati sulla sfera di </a:t>
            </a:r>
            <a:r>
              <a:rPr lang="it-IT" altLang="en-US" sz="32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Ewald</a:t>
            </a:r>
            <a:r>
              <a:rPr lang="it-IT" altLang="en-US" sz="3200" dirty="0" smtClean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  <a:endParaRPr lang="it-IT" altLang="en-US" sz="3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3696" y="92586"/>
            <a:ext cx="1198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fenomeno fisico della diffrazione dei raggi X da un cristallo</a:t>
            </a:r>
          </a:p>
        </p:txBody>
      </p:sp>
      <p:pic>
        <p:nvPicPr>
          <p:cNvPr id="8" name="Picture 8" descr="crisimmi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58" y="2590800"/>
            <a:ext cx="5040312" cy="394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209278" y="6475058"/>
            <a:ext cx="5401322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32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28</a:t>
            </a:fld>
            <a:endParaRPr lang="en-GB"/>
          </a:p>
        </p:txBody>
      </p:sp>
      <p:sp>
        <p:nvSpPr>
          <p:cNvPr id="6" name="CasellaDiTesto 5"/>
          <p:cNvSpPr txBox="1"/>
          <p:nvPr/>
        </p:nvSpPr>
        <p:spPr>
          <a:xfrm>
            <a:off x="210532" y="116680"/>
            <a:ext cx="1198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fenomeno fisico della diffrazione dei raggi X da un cristallo</a:t>
            </a:r>
          </a:p>
        </p:txBody>
      </p:sp>
      <p:pic>
        <p:nvPicPr>
          <p:cNvPr id="7" name="Picture 5" descr="X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18" y="1860569"/>
            <a:ext cx="4310062" cy="43100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15624" y="2963371"/>
            <a:ext cx="2428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4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Sorgente di raggi X</a:t>
            </a:r>
            <a:endParaRPr lang="it-IT" sz="24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88329" y="1964551"/>
            <a:ext cx="17278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Cristallo</a:t>
            </a:r>
            <a:endParaRPr lang="it-IT" sz="2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3896" y="5132903"/>
            <a:ext cx="20350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Goniometro</a:t>
            </a:r>
            <a:endParaRPr lang="it-IT" sz="24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44216" y="3317890"/>
            <a:ext cx="18109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Rivelatore</a:t>
            </a:r>
            <a:endParaRPr lang="it-IT" sz="24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87185" y="872383"/>
            <a:ext cx="5367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DIFFRATTOMETRO</a:t>
            </a:r>
            <a:endParaRPr lang="it-IT" sz="3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653608" y="6391480"/>
            <a:ext cx="6013882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91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10600" y="5817870"/>
            <a:ext cx="2743200" cy="365125"/>
          </a:xfrm>
        </p:spPr>
        <p:txBody>
          <a:bodyPr/>
          <a:lstStyle/>
          <a:p>
            <a:fld id="{7E1BFE71-7623-4C60-9342-50703C54D46D}" type="slidenum">
              <a:rPr lang="en-GB" smtClean="0"/>
              <a:t>29</a:t>
            </a:fld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124579" y="-49627"/>
            <a:ext cx="1198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fenomeno fisico della diffrazione dei raggi X da un cristallo</a:t>
            </a:r>
          </a:p>
        </p:txBody>
      </p:sp>
      <p:sp>
        <p:nvSpPr>
          <p:cNvPr id="6" name="Rettangolo 5"/>
          <p:cNvSpPr/>
          <p:nvPr/>
        </p:nvSpPr>
        <p:spPr>
          <a:xfrm>
            <a:off x="3370525" y="488768"/>
            <a:ext cx="63895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PRODUZIONE DI RAGGI X</a:t>
            </a:r>
            <a:endParaRPr lang="it-IT" sz="3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5" descr="tubo ceramica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932">
            <a:off x="9412510" y="4336942"/>
            <a:ext cx="765175" cy="18002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6" descr="tubo vetro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019">
            <a:off x="10593858" y="4897734"/>
            <a:ext cx="657234" cy="16756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24" y="1294533"/>
            <a:ext cx="8609476" cy="17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ts val="2600"/>
              </a:lnSpc>
              <a:spcBef>
                <a:spcPct val="50000"/>
              </a:spcBef>
            </a:pP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I raggi X si 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ottengono bombardando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, in condizioni di vuoto spinto, un bersaglio metallico con elettroni veloci emessi da un catodo 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riscaldato 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ed accelerati verso un anodo (bersaglio) 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positivo.</a:t>
            </a: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23236" y="6426480"/>
            <a:ext cx="32494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Tubi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Coolidge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po 4"/>
          <p:cNvGrpSpPr>
            <a:grpSpLocks/>
          </p:cNvGrpSpPr>
          <p:nvPr/>
        </p:nvGrpSpPr>
        <p:grpSpPr bwMode="auto">
          <a:xfrm>
            <a:off x="2932375" y="3521664"/>
            <a:ext cx="4076700" cy="2159000"/>
            <a:chOff x="0" y="0"/>
            <a:chExt cx="4077970" cy="2160270"/>
          </a:xfrm>
        </p:grpSpPr>
        <p:sp>
          <p:nvSpPr>
            <p:cNvPr id="15" name="Rettangolo 14"/>
            <p:cNvSpPr/>
            <p:nvPr>
              <p:custDataLst>
                <p:tags r:id="rId33"/>
              </p:custDataLst>
            </p:nvPr>
          </p:nvSpPr>
          <p:spPr>
            <a:xfrm>
              <a:off x="447814" y="752918"/>
              <a:ext cx="3239509" cy="791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2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6" name="Ovale 15"/>
            <p:cNvSpPr/>
            <p:nvPr>
              <p:custDataLst>
                <p:tags r:id="rId34"/>
              </p:custDataLst>
            </p:nvPr>
          </p:nvSpPr>
          <p:spPr>
            <a:xfrm>
              <a:off x="0" y="752918"/>
              <a:ext cx="792410" cy="7910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2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7" name="Ovale 16"/>
            <p:cNvSpPr/>
            <p:nvPr>
              <p:custDataLst>
                <p:tags r:id="rId35"/>
              </p:custDataLst>
            </p:nvPr>
          </p:nvSpPr>
          <p:spPr>
            <a:xfrm>
              <a:off x="3285561" y="762448"/>
              <a:ext cx="792409" cy="7910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2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8" name="Ovale 17"/>
            <p:cNvSpPr/>
            <p:nvPr>
              <p:custDataLst>
                <p:tags r:id="rId36"/>
              </p:custDataLst>
            </p:nvPr>
          </p:nvSpPr>
          <p:spPr>
            <a:xfrm>
              <a:off x="962325" y="0"/>
              <a:ext cx="2159673" cy="21602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9" name="Rettangolo 18"/>
            <p:cNvSpPr/>
            <p:nvPr>
              <p:custDataLst>
                <p:tags r:id="rId37"/>
              </p:custDataLst>
            </p:nvPr>
          </p:nvSpPr>
          <p:spPr>
            <a:xfrm>
              <a:off x="438286" y="781509"/>
              <a:ext cx="719362" cy="737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2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0" name="Rettangolo 19"/>
            <p:cNvSpPr/>
            <p:nvPr>
              <p:custDataLst>
                <p:tags r:id="rId38"/>
              </p:custDataLst>
            </p:nvPr>
          </p:nvSpPr>
          <p:spPr>
            <a:xfrm>
              <a:off x="2933026" y="781509"/>
              <a:ext cx="719361" cy="737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20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1" name="Gruppo 11"/>
          <p:cNvGrpSpPr>
            <a:grpSpLocks/>
          </p:cNvGrpSpPr>
          <p:nvPr/>
        </p:nvGrpSpPr>
        <p:grpSpPr bwMode="auto">
          <a:xfrm>
            <a:off x="5091375" y="4053477"/>
            <a:ext cx="2952750" cy="1052512"/>
            <a:chOff x="0" y="0"/>
            <a:chExt cx="2952750" cy="1052002"/>
          </a:xfrm>
        </p:grpSpPr>
        <p:grpSp>
          <p:nvGrpSpPr>
            <p:cNvPr id="22" name="Gruppo 12"/>
            <p:cNvGrpSpPr>
              <a:grpSpLocks/>
            </p:cNvGrpSpPr>
            <p:nvPr/>
          </p:nvGrpSpPr>
          <p:grpSpPr bwMode="auto">
            <a:xfrm>
              <a:off x="304800" y="377642"/>
              <a:ext cx="2246313" cy="502993"/>
              <a:chOff x="0" y="645"/>
              <a:chExt cx="2246313" cy="502993"/>
            </a:xfrm>
          </p:grpSpPr>
          <p:sp>
            <p:nvSpPr>
              <p:cNvPr id="31" name="Rettangolo 30"/>
              <p:cNvSpPr/>
              <p:nvPr>
                <p:custDataLst>
                  <p:tags r:id="rId30"/>
                </p:custDataLst>
              </p:nvPr>
            </p:nvSpPr>
            <p:spPr>
              <a:xfrm>
                <a:off x="0" y="645"/>
                <a:ext cx="1979613" cy="50299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200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2" name="Ovale 31"/>
              <p:cNvSpPr/>
              <p:nvPr>
                <p:custDataLst>
                  <p:tags r:id="rId31"/>
                </p:custDataLst>
              </p:nvPr>
            </p:nvSpPr>
            <p:spPr>
              <a:xfrm>
                <a:off x="1743075" y="645"/>
                <a:ext cx="503238" cy="50299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200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3" name="Rettangolo 32"/>
              <p:cNvSpPr/>
              <p:nvPr>
                <p:custDataLst>
                  <p:tags r:id="rId32"/>
                </p:custDataLst>
              </p:nvPr>
            </p:nvSpPr>
            <p:spPr>
              <a:xfrm>
                <a:off x="1714500" y="19686"/>
                <a:ext cx="323850" cy="46649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200">
                  <a:latin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23" name="Gruppo 13"/>
            <p:cNvGrpSpPr>
              <a:grpSpLocks/>
            </p:cNvGrpSpPr>
            <p:nvPr/>
          </p:nvGrpSpPr>
          <p:grpSpPr bwMode="auto">
            <a:xfrm>
              <a:off x="0" y="215796"/>
              <a:ext cx="696913" cy="836206"/>
              <a:chOff x="0" y="724"/>
              <a:chExt cx="696913" cy="836206"/>
            </a:xfrm>
          </p:grpSpPr>
          <p:sp>
            <p:nvSpPr>
              <p:cNvPr id="29" name="Triangolo isoscele 28"/>
              <p:cNvSpPr/>
              <p:nvPr>
                <p:custDataLst>
                  <p:tags r:id="rId28"/>
                </p:custDataLst>
              </p:nvPr>
            </p:nvSpPr>
            <p:spPr>
              <a:xfrm>
                <a:off x="228600" y="723"/>
                <a:ext cx="468313" cy="82668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200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0" name="Triangolo isoscele 29"/>
              <p:cNvSpPr/>
              <p:nvPr>
                <p:custDataLst>
                  <p:tags r:id="rId29"/>
                </p:custDataLst>
              </p:nvPr>
            </p:nvSpPr>
            <p:spPr>
              <a:xfrm flipV="1">
                <a:off x="0" y="10243"/>
                <a:ext cx="468313" cy="82668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200">
                  <a:latin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24" name="Rettangolo 23"/>
            <p:cNvSpPr/>
            <p:nvPr>
              <p:custDataLst>
                <p:tags r:id="rId24"/>
              </p:custDataLst>
            </p:nvPr>
          </p:nvSpPr>
          <p:spPr>
            <a:xfrm rot="5400000">
              <a:off x="2019432" y="233231"/>
              <a:ext cx="539488" cy="7302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20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5" name="Gruppo 15"/>
            <p:cNvGrpSpPr>
              <a:grpSpLocks/>
            </p:cNvGrpSpPr>
            <p:nvPr/>
          </p:nvGrpSpPr>
          <p:grpSpPr bwMode="auto">
            <a:xfrm>
              <a:off x="1076325" y="634692"/>
              <a:ext cx="1876425" cy="71403"/>
              <a:chOff x="0" y="520"/>
              <a:chExt cx="1876425" cy="71403"/>
            </a:xfrm>
          </p:grpSpPr>
          <p:sp>
            <p:nvSpPr>
              <p:cNvPr id="26" name="Rettangolo 25"/>
              <p:cNvSpPr/>
              <p:nvPr>
                <p:custDataLst>
                  <p:tags r:id="rId25"/>
                </p:custDataLst>
              </p:nvPr>
            </p:nvSpPr>
            <p:spPr>
              <a:xfrm>
                <a:off x="38100" y="520"/>
                <a:ext cx="1800225" cy="7140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200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7" name="Rettangolo 26"/>
              <p:cNvSpPr/>
              <p:nvPr>
                <p:custDataLst>
                  <p:tags r:id="rId26"/>
                </p:custDataLst>
              </p:nvPr>
            </p:nvSpPr>
            <p:spPr>
              <a:xfrm>
                <a:off x="1809750" y="19561"/>
                <a:ext cx="66675" cy="4284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200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8" name="Rettangolo 27"/>
              <p:cNvSpPr/>
              <p:nvPr>
                <p:custDataLst>
                  <p:tags r:id="rId27"/>
                </p:custDataLst>
              </p:nvPr>
            </p:nvSpPr>
            <p:spPr>
              <a:xfrm>
                <a:off x="0" y="19561"/>
                <a:ext cx="66675" cy="4284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200"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4" name="Gruppo 24"/>
          <p:cNvGrpSpPr>
            <a:grpSpLocks/>
          </p:cNvGrpSpPr>
          <p:nvPr/>
        </p:nvGrpSpPr>
        <p:grpSpPr bwMode="auto">
          <a:xfrm>
            <a:off x="2643450" y="3270839"/>
            <a:ext cx="4568825" cy="1546225"/>
            <a:chOff x="0" y="0"/>
            <a:chExt cx="4568550" cy="1546542"/>
          </a:xfrm>
        </p:grpSpPr>
        <p:grpSp>
          <p:nvGrpSpPr>
            <p:cNvPr id="35" name="Gruppo 25"/>
            <p:cNvGrpSpPr>
              <a:grpSpLocks/>
            </p:cNvGrpSpPr>
            <p:nvPr/>
          </p:nvGrpSpPr>
          <p:grpSpPr bwMode="auto">
            <a:xfrm>
              <a:off x="0" y="1209923"/>
              <a:ext cx="1609628" cy="333443"/>
              <a:chOff x="0" y="248"/>
              <a:chExt cx="1609628" cy="333443"/>
            </a:xfrm>
          </p:grpSpPr>
          <p:grpSp>
            <p:nvGrpSpPr>
              <p:cNvPr id="49" name="Gruppo 40"/>
              <p:cNvGrpSpPr>
                <a:grpSpLocks/>
              </p:cNvGrpSpPr>
              <p:nvPr/>
            </p:nvGrpSpPr>
            <p:grpSpPr bwMode="auto">
              <a:xfrm>
                <a:off x="1228651" y="248"/>
                <a:ext cx="380977" cy="333443"/>
                <a:chOff x="-74" y="248"/>
                <a:chExt cx="380977" cy="333443"/>
              </a:xfrm>
            </p:grpSpPr>
            <p:sp>
              <p:nvSpPr>
                <p:cNvPr id="52" name="Ovale 51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-74" y="200314"/>
                  <a:ext cx="380977" cy="13337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200"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3" name="Ovale 52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-74" y="133625"/>
                  <a:ext cx="380977" cy="13337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200"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4" name="Ovale 53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-74" y="66937"/>
                  <a:ext cx="380977" cy="13337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200"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5" name="Ovale 54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-74" y="248"/>
                  <a:ext cx="380977" cy="13337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200"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  <p:cxnSp>
            <p:nvCxnSpPr>
              <p:cNvPr id="50" name="Connettore 1 49"/>
              <p:cNvCxnSpPr/>
              <p:nvPr/>
            </p:nvCxnSpPr>
            <p:spPr>
              <a:xfrm>
                <a:off x="333355" y="248"/>
                <a:ext cx="111594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1 50"/>
              <p:cNvCxnSpPr/>
              <p:nvPr/>
            </p:nvCxnSpPr>
            <p:spPr>
              <a:xfrm>
                <a:off x="0" y="333691"/>
                <a:ext cx="1511209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o 26"/>
            <p:cNvGrpSpPr>
              <a:grpSpLocks/>
            </p:cNvGrpSpPr>
            <p:nvPr/>
          </p:nvGrpSpPr>
          <p:grpSpPr bwMode="auto">
            <a:xfrm>
              <a:off x="219062" y="0"/>
              <a:ext cx="2147759" cy="1213099"/>
              <a:chOff x="-13" y="0"/>
              <a:chExt cx="2147759" cy="1213099"/>
            </a:xfrm>
          </p:grpSpPr>
          <p:cxnSp>
            <p:nvCxnSpPr>
              <p:cNvPr id="45" name="Connettore 1 44"/>
              <p:cNvCxnSpPr/>
              <p:nvPr/>
            </p:nvCxnSpPr>
            <p:spPr>
              <a:xfrm rot="16200000">
                <a:off x="-467659" y="627986"/>
                <a:ext cx="117022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1 45"/>
              <p:cNvCxnSpPr/>
              <p:nvPr/>
            </p:nvCxnSpPr>
            <p:spPr>
              <a:xfrm>
                <a:off x="47609" y="47635"/>
                <a:ext cx="205092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e 46"/>
              <p:cNvSpPr/>
              <p:nvPr>
                <p:custDataLst>
                  <p:tags r:id="rId18"/>
                </p:custDataLst>
              </p:nvPr>
            </p:nvSpPr>
            <p:spPr>
              <a:xfrm>
                <a:off x="2076312" y="0"/>
                <a:ext cx="71434" cy="7145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200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8" name="Ovale 47"/>
              <p:cNvSpPr/>
              <p:nvPr>
                <p:custDataLst>
                  <p:tags r:id="rId19"/>
                </p:custDataLst>
              </p:nvPr>
            </p:nvSpPr>
            <p:spPr>
              <a:xfrm>
                <a:off x="-13" y="9527"/>
                <a:ext cx="71434" cy="714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200">
                  <a:latin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37" name="Gruppo 27"/>
            <p:cNvGrpSpPr>
              <a:grpSpLocks/>
            </p:cNvGrpSpPr>
            <p:nvPr/>
          </p:nvGrpSpPr>
          <p:grpSpPr bwMode="auto">
            <a:xfrm>
              <a:off x="0" y="9527"/>
              <a:ext cx="128580" cy="1537015"/>
              <a:chOff x="0" y="2"/>
              <a:chExt cx="128580" cy="1537015"/>
            </a:xfrm>
          </p:grpSpPr>
          <p:cxnSp>
            <p:nvCxnSpPr>
              <p:cNvPr id="42" name="Connettore 1 41"/>
              <p:cNvCxnSpPr/>
              <p:nvPr/>
            </p:nvCxnSpPr>
            <p:spPr>
              <a:xfrm rot="16200000">
                <a:off x="-743106" y="781212"/>
                <a:ext cx="151161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1 42"/>
              <p:cNvCxnSpPr/>
              <p:nvPr/>
            </p:nvCxnSpPr>
            <p:spPr>
              <a:xfrm>
                <a:off x="0" y="38110"/>
                <a:ext cx="71434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e 43"/>
              <p:cNvSpPr/>
              <p:nvPr>
                <p:custDataLst>
                  <p:tags r:id="rId17"/>
                </p:custDataLst>
              </p:nvPr>
            </p:nvSpPr>
            <p:spPr>
              <a:xfrm>
                <a:off x="57146" y="2"/>
                <a:ext cx="71434" cy="7145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200">
                  <a:latin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38" name="Gruppo 28"/>
            <p:cNvGrpSpPr>
              <a:grpSpLocks/>
            </p:cNvGrpSpPr>
            <p:nvPr/>
          </p:nvGrpSpPr>
          <p:grpSpPr bwMode="auto">
            <a:xfrm>
              <a:off x="2485875" y="0"/>
              <a:ext cx="2082675" cy="1149586"/>
              <a:chOff x="-150" y="0"/>
              <a:chExt cx="2082675" cy="1149586"/>
            </a:xfrm>
          </p:grpSpPr>
          <p:cxnSp>
            <p:nvCxnSpPr>
              <p:cNvPr id="39" name="Connettore 1 38"/>
              <p:cNvCxnSpPr/>
              <p:nvPr/>
            </p:nvCxnSpPr>
            <p:spPr>
              <a:xfrm>
                <a:off x="28423" y="47635"/>
                <a:ext cx="205251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1 39"/>
              <p:cNvCxnSpPr/>
              <p:nvPr/>
            </p:nvCxnSpPr>
            <p:spPr>
              <a:xfrm rot="16200000">
                <a:off x="1533137" y="600198"/>
                <a:ext cx="109877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e 40"/>
              <p:cNvSpPr/>
              <p:nvPr>
                <p:custDataLst>
                  <p:tags r:id="rId16"/>
                </p:custDataLst>
              </p:nvPr>
            </p:nvSpPr>
            <p:spPr>
              <a:xfrm>
                <a:off x="-150" y="0"/>
                <a:ext cx="71434" cy="714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200"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pic>
        <p:nvPicPr>
          <p:cNvPr id="56" name="Immagine 55" descr="http://t3.gstatic.com/images?q=tbn:ANd9GcQy54nKBRebjzcCXmjhd-waXIAk4rXmKcJ4OvoXT5PvzkGWUybq2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0000">
            <a:off x="4243650" y="4823414"/>
            <a:ext cx="9779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magine 56" descr="http://t3.gstatic.com/images?q=tbn:ANd9GcQy54nKBRebjzcCXmjhd-waXIAk4rXmKcJ4OvoXT5PvzkGWUybq2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80000">
            <a:off x="4336519" y="4990895"/>
            <a:ext cx="9794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magine 57" descr="http://t3.gstatic.com/images?q=tbn:ANd9GcQy54nKBRebjzcCXmjhd-waXIAk4rXmKcJ4OvoXT5PvzkGWUybq2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80000">
            <a:off x="4480188" y="5121864"/>
            <a:ext cx="9779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Ovale 58"/>
          <p:cNvSpPr/>
          <p:nvPr>
            <p:custDataLst>
              <p:tags r:id="rId3"/>
            </p:custDataLst>
          </p:nvPr>
        </p:nvSpPr>
        <p:spPr>
          <a:xfrm>
            <a:off x="4254763" y="4463052"/>
            <a:ext cx="107950" cy="1079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0" name="Ovale 59"/>
          <p:cNvSpPr/>
          <p:nvPr>
            <p:custDataLst>
              <p:tags r:id="rId4"/>
            </p:custDataLst>
          </p:nvPr>
        </p:nvSpPr>
        <p:spPr>
          <a:xfrm>
            <a:off x="4264288" y="4601164"/>
            <a:ext cx="107950" cy="1079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1" name="Ovale 60"/>
          <p:cNvSpPr/>
          <p:nvPr>
            <p:custDataLst>
              <p:tags r:id="rId5"/>
            </p:custDataLst>
          </p:nvPr>
        </p:nvSpPr>
        <p:spPr>
          <a:xfrm>
            <a:off x="4264288" y="4709114"/>
            <a:ext cx="107950" cy="1079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2" name="CasellaDiTesto 6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214532" y="4005989"/>
            <a:ext cx="8768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Flusso e</a:t>
            </a:r>
            <a:r>
              <a:rPr lang="it-IT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3" name="CasellaDiTesto 6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97600" y="5660027"/>
            <a:ext cx="820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Raggi X</a:t>
            </a:r>
          </a:p>
        </p:txBody>
      </p:sp>
      <p:sp>
        <p:nvSpPr>
          <p:cNvPr id="64" name="CasellaDiTesto 6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3063" y="5439364"/>
            <a:ext cx="35714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Catodo: filamento Tungsteno</a:t>
            </a:r>
          </a:p>
          <a:p>
            <a:pPr algn="ctr" eaLnBrk="1" hangingPunct="1"/>
            <a:r>
              <a:rPr lang="it-IT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(alto numero atomico e bassa energia di ionizzazione )</a:t>
            </a:r>
          </a:p>
        </p:txBody>
      </p:sp>
      <p:sp>
        <p:nvSpPr>
          <p:cNvPr id="65" name="CasellaDiTesto 6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312038" y="5586183"/>
            <a:ext cx="17986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Anodo: targhetta 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metallo 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(molibdeno)</a:t>
            </a:r>
            <a:endParaRPr lang="it-IT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asellaDiTesto 6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932375" y="3089864"/>
            <a:ext cx="88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600" b="1">
                <a:latin typeface="Tahoma" pitchFamily="34" charset="0"/>
                <a:cs typeface="Tahoma" pitchFamily="34" charset="0"/>
              </a:rPr>
              <a:t>-</a:t>
            </a:r>
          </a:p>
        </p:txBody>
      </p:sp>
      <p:sp>
        <p:nvSpPr>
          <p:cNvPr id="67" name="CasellaDiTesto 6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194563" y="3102564"/>
            <a:ext cx="1682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600" b="1">
                <a:latin typeface="Tahoma" pitchFamily="34" charset="0"/>
                <a:cs typeface="Tahoma" pitchFamily="34" charset="0"/>
              </a:rPr>
              <a:t>+</a:t>
            </a:r>
          </a:p>
        </p:txBody>
      </p:sp>
      <p:sp>
        <p:nvSpPr>
          <p:cNvPr id="68" name="CasellaDiTesto 6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689488" y="3102564"/>
            <a:ext cx="1682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600" b="1">
                <a:latin typeface="Tahoma" pitchFamily="34" charset="0"/>
                <a:cs typeface="Tahoma" pitchFamily="34" charset="0"/>
              </a:rPr>
              <a:t>+</a:t>
            </a:r>
          </a:p>
        </p:txBody>
      </p:sp>
      <p:sp>
        <p:nvSpPr>
          <p:cNvPr id="69" name="CasellaDiTesto 6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904050" y="3102564"/>
            <a:ext cx="88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600" b="1">
                <a:latin typeface="Tahoma" pitchFamily="34" charset="0"/>
                <a:cs typeface="Tahoma" pitchFamily="34" charset="0"/>
              </a:rPr>
              <a:t>-</a:t>
            </a:r>
          </a:p>
        </p:txBody>
      </p:sp>
      <p:cxnSp>
        <p:nvCxnSpPr>
          <p:cNvPr id="70" name="Connettore 2 69"/>
          <p:cNvCxnSpPr>
            <a:stCxn id="74" idx="2"/>
            <a:endCxn id="54" idx="3"/>
          </p:cNvCxnSpPr>
          <p:nvPr/>
        </p:nvCxnSpPr>
        <p:spPr>
          <a:xfrm>
            <a:off x="1306884" y="4241962"/>
            <a:ext cx="2621087" cy="4190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/>
          <p:cNvCxnSpPr/>
          <p:nvPr/>
        </p:nvCxnSpPr>
        <p:spPr>
          <a:xfrm flipH="1" flipV="1">
            <a:off x="5696213" y="5125039"/>
            <a:ext cx="419100" cy="4794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60"/>
          <p:cNvCxnSpPr/>
          <p:nvPr/>
        </p:nvCxnSpPr>
        <p:spPr>
          <a:xfrm flipH="1" flipV="1">
            <a:off x="7121788" y="4890089"/>
            <a:ext cx="419100" cy="4794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sellaDiTesto 53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097975" y="5370159"/>
            <a:ext cx="19018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di raffreddamento</a:t>
            </a:r>
          </a:p>
        </p:txBody>
      </p:sp>
      <p:sp>
        <p:nvSpPr>
          <p:cNvPr id="74" name="CasellaDiTesto 7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9379" y="3410965"/>
            <a:ext cx="2435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Riscaldamento: passaggio </a:t>
            </a:r>
            <a:r>
              <a:rPr lang="it-IT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di corrente continua (effetto Joule)</a:t>
            </a:r>
          </a:p>
        </p:txBody>
      </p:sp>
      <p:cxnSp>
        <p:nvCxnSpPr>
          <p:cNvPr id="75" name="Connettore 2 74"/>
          <p:cNvCxnSpPr/>
          <p:nvPr/>
        </p:nvCxnSpPr>
        <p:spPr>
          <a:xfrm flipV="1">
            <a:off x="3627700" y="4998039"/>
            <a:ext cx="419100" cy="4778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857763" y="6444642"/>
            <a:ext cx="5497250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714213" y="1662960"/>
            <a:ext cx="3293326" cy="241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3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0.09358 -0.002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00" y="-13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94444E-6 -3.7037E-6 L 0.10035 0.000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00" y="23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0.10226 0.002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00" y="11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3</a:t>
            </a:fld>
            <a:endParaRPr lang="en-GB" dirty="0"/>
          </a:p>
        </p:txBody>
      </p:sp>
      <p:sp>
        <p:nvSpPr>
          <p:cNvPr id="4" name="Segnaposto piè di pagina 12"/>
          <p:cNvSpPr>
            <a:spLocks noGrp="1"/>
          </p:cNvSpPr>
          <p:nvPr>
            <p:ph type="ftr" sz="quarter" idx="11"/>
          </p:nvPr>
        </p:nvSpPr>
        <p:spPr>
          <a:xfrm>
            <a:off x="2326986" y="6538912"/>
            <a:ext cx="5834406" cy="246221"/>
          </a:xfrm>
        </p:spPr>
        <p:txBody>
          <a:bodyPr>
            <a:noAutofit/>
          </a:bodyPr>
          <a:lstStyle/>
          <a:p>
            <a:r>
              <a:rPr lang="it-IT" sz="1000" i="1" smtClean="0">
                <a:latin typeface="Arial" panose="020B0604020202020204" pitchFamily="34" charset="0"/>
                <a:cs typeface="Arial" panose="020B0604020202020204" pitchFamily="34" charset="0"/>
              </a:rPr>
              <a:t>Alternanza scuola-lavoro, 19 marzo 2019, Istituto di Cristallografia-CNR, Bari</a:t>
            </a:r>
            <a:endParaRPr lang="en-GB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798987" y="58016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615308" y="638620"/>
            <a:ext cx="66246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en-US" sz="32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STATO </a:t>
            </a:r>
            <a:r>
              <a:rPr lang="it-IT" altLang="en-US" sz="32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CRISTALLINO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" y="1324420"/>
            <a:ext cx="122862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ripetizione regolare di un motivo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(molecola o gruppi di molecole) è la proprietà fondamentale dello stato cristallino.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" y="2957739"/>
            <a:ext cx="763346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en-US" sz="2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Ripetizione di un motivo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esempio di un cristallo bidimensionale</a:t>
            </a:r>
            <a:endParaRPr lang="it-IT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 descr="motivoripet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3461" y="2305911"/>
            <a:ext cx="4400747" cy="40504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" y="4905593"/>
            <a:ext cx="79301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buClr>
                <a:srgbClr val="FF3300"/>
              </a:buClr>
              <a:buFont typeface="Wingdings" panose="05000000000000000000" pitchFamily="2" charset="2"/>
              <a:buNone/>
            </a:pPr>
            <a:r>
              <a:rPr lang="it-IT" altLang="en-US" sz="2800" b="1" dirty="0">
                <a:cs typeface="Arial" panose="020B0604020202020204" pitchFamily="34" charset="0"/>
              </a:rPr>
              <a:t>Associando al motivo fondamentale un punto, </a:t>
            </a:r>
            <a:r>
              <a:rPr lang="it-IT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il cristallo può essere </a:t>
            </a:r>
            <a:r>
              <a:rPr lang="it-IT" altLang="en-US" sz="2800" b="1" dirty="0">
                <a:cs typeface="Arial" panose="020B0604020202020204" pitchFamily="34" charset="0"/>
              </a:rPr>
              <a:t>descritto più semplicemente </a:t>
            </a:r>
            <a:r>
              <a:rPr lang="it-IT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da</a:t>
            </a:r>
            <a:r>
              <a:rPr lang="it-IT" altLang="en-US" sz="2800" b="1" dirty="0">
                <a:cs typeface="Arial" panose="020B0604020202020204" pitchFamily="34" charset="0"/>
              </a:rPr>
              <a:t> un insieme di punti ordinati periodicamente: il </a:t>
            </a:r>
            <a:r>
              <a:rPr lang="it-IT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reticolo</a:t>
            </a:r>
            <a:r>
              <a:rPr lang="it-IT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9" name="Gruppo 38"/>
          <p:cNvGrpSpPr/>
          <p:nvPr/>
        </p:nvGrpSpPr>
        <p:grpSpPr>
          <a:xfrm>
            <a:off x="8090668" y="2670819"/>
            <a:ext cx="3783064" cy="2868871"/>
            <a:chOff x="8070492" y="2657526"/>
            <a:chExt cx="3783064" cy="2868871"/>
          </a:xfrm>
        </p:grpSpPr>
        <p:sp>
          <p:nvSpPr>
            <p:cNvPr id="10" name="Ovale 9"/>
            <p:cNvSpPr/>
            <p:nvPr/>
          </p:nvSpPr>
          <p:spPr>
            <a:xfrm>
              <a:off x="8429946" y="2657527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vale 10"/>
            <p:cNvSpPr/>
            <p:nvPr/>
          </p:nvSpPr>
          <p:spPr>
            <a:xfrm>
              <a:off x="9002732" y="2657527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vale 11"/>
            <p:cNvSpPr/>
            <p:nvPr/>
          </p:nvSpPr>
          <p:spPr>
            <a:xfrm>
              <a:off x="9575518" y="2657527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e 12"/>
            <p:cNvSpPr/>
            <p:nvPr/>
          </p:nvSpPr>
          <p:spPr>
            <a:xfrm>
              <a:off x="10090742" y="2657526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vale 13"/>
            <p:cNvSpPr/>
            <p:nvPr/>
          </p:nvSpPr>
          <p:spPr>
            <a:xfrm>
              <a:off x="10608091" y="2657526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14499" y="2657526"/>
              <a:ext cx="219475" cy="231668"/>
            </a:xfrm>
            <a:prstGeom prst="rect">
              <a:avLst/>
            </a:prstGeom>
          </p:spPr>
        </p:pic>
        <p:sp>
          <p:nvSpPr>
            <p:cNvPr id="16" name="Ovale 15"/>
            <p:cNvSpPr/>
            <p:nvPr/>
          </p:nvSpPr>
          <p:spPr>
            <a:xfrm>
              <a:off x="11640667" y="2669975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vale 16"/>
            <p:cNvSpPr/>
            <p:nvPr/>
          </p:nvSpPr>
          <p:spPr>
            <a:xfrm>
              <a:off x="8355028" y="3526369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vale 17"/>
            <p:cNvSpPr/>
            <p:nvPr/>
          </p:nvSpPr>
          <p:spPr>
            <a:xfrm>
              <a:off x="8896782" y="3542275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vale 18"/>
            <p:cNvSpPr/>
            <p:nvPr/>
          </p:nvSpPr>
          <p:spPr>
            <a:xfrm>
              <a:off x="9436389" y="3526369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vale 19"/>
            <p:cNvSpPr/>
            <p:nvPr/>
          </p:nvSpPr>
          <p:spPr>
            <a:xfrm>
              <a:off x="9948848" y="3538818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vale 20"/>
            <p:cNvSpPr/>
            <p:nvPr/>
          </p:nvSpPr>
          <p:spPr>
            <a:xfrm>
              <a:off x="10488455" y="3538818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4520" y="3538818"/>
              <a:ext cx="219475" cy="231668"/>
            </a:xfrm>
            <a:prstGeom prst="rect">
              <a:avLst/>
            </a:prstGeom>
          </p:spPr>
        </p:pic>
        <p:sp>
          <p:nvSpPr>
            <p:cNvPr id="23" name="Ovale 22"/>
            <p:cNvSpPr/>
            <p:nvPr/>
          </p:nvSpPr>
          <p:spPr>
            <a:xfrm>
              <a:off x="11508957" y="3555927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vale 23"/>
            <p:cNvSpPr/>
            <p:nvPr/>
          </p:nvSpPr>
          <p:spPr>
            <a:xfrm>
              <a:off x="8162063" y="4404077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vale 24"/>
            <p:cNvSpPr/>
            <p:nvPr/>
          </p:nvSpPr>
          <p:spPr>
            <a:xfrm>
              <a:off x="8734849" y="4404077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vale 25"/>
            <p:cNvSpPr/>
            <p:nvPr/>
          </p:nvSpPr>
          <p:spPr>
            <a:xfrm>
              <a:off x="9307635" y="4404077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vale 26"/>
            <p:cNvSpPr/>
            <p:nvPr/>
          </p:nvSpPr>
          <p:spPr>
            <a:xfrm>
              <a:off x="9801546" y="4420110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e 27"/>
            <p:cNvSpPr/>
            <p:nvPr/>
          </p:nvSpPr>
          <p:spPr>
            <a:xfrm>
              <a:off x="10340208" y="4404076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46616" y="4404076"/>
              <a:ext cx="219475" cy="231668"/>
            </a:xfrm>
            <a:prstGeom prst="rect">
              <a:avLst/>
            </a:prstGeom>
          </p:spPr>
        </p:pic>
        <p:sp>
          <p:nvSpPr>
            <p:cNvPr id="30" name="Ovale 29"/>
            <p:cNvSpPr/>
            <p:nvPr/>
          </p:nvSpPr>
          <p:spPr>
            <a:xfrm>
              <a:off x="11372784" y="4416525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vale 30"/>
            <p:cNvSpPr/>
            <p:nvPr/>
          </p:nvSpPr>
          <p:spPr>
            <a:xfrm>
              <a:off x="8070492" y="5287116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vale 31"/>
            <p:cNvSpPr/>
            <p:nvPr/>
          </p:nvSpPr>
          <p:spPr>
            <a:xfrm>
              <a:off x="8627093" y="5299564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vale 32"/>
            <p:cNvSpPr/>
            <p:nvPr/>
          </p:nvSpPr>
          <p:spPr>
            <a:xfrm>
              <a:off x="9133501" y="5276950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vale 33"/>
            <p:cNvSpPr/>
            <p:nvPr/>
          </p:nvSpPr>
          <p:spPr>
            <a:xfrm>
              <a:off x="9625132" y="5287115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e 34"/>
            <p:cNvSpPr/>
            <p:nvPr/>
          </p:nvSpPr>
          <p:spPr>
            <a:xfrm>
              <a:off x="10180220" y="5299564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47816" y="5294729"/>
              <a:ext cx="219475" cy="231668"/>
            </a:xfrm>
            <a:prstGeom prst="rect">
              <a:avLst/>
            </a:prstGeom>
          </p:spPr>
        </p:pic>
        <p:sp>
          <p:nvSpPr>
            <p:cNvPr id="37" name="Ovale 36"/>
            <p:cNvSpPr/>
            <p:nvPr/>
          </p:nvSpPr>
          <p:spPr>
            <a:xfrm>
              <a:off x="11184471" y="5307178"/>
              <a:ext cx="212889" cy="2192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13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10600" y="7157629"/>
            <a:ext cx="2743200" cy="365125"/>
          </a:xfrm>
        </p:spPr>
        <p:txBody>
          <a:bodyPr/>
          <a:lstStyle/>
          <a:p>
            <a:fld id="{7E1BFE71-7623-4C60-9342-50703C54D46D}" type="slidenum">
              <a:rPr lang="en-GB" smtClean="0"/>
              <a:t>30</a:t>
            </a:fld>
            <a:endParaRPr lang="en-GB"/>
          </a:p>
        </p:txBody>
      </p:sp>
      <p:sp>
        <p:nvSpPr>
          <p:cNvPr id="56" name="Rectangle 35"/>
          <p:cNvSpPr/>
          <p:nvPr>
            <p:custDataLst>
              <p:tags r:id="rId1"/>
            </p:custDataLst>
          </p:nvPr>
        </p:nvSpPr>
        <p:spPr>
          <a:xfrm>
            <a:off x="1870710" y="1801404"/>
            <a:ext cx="1347788" cy="4428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7" name="Rectangle 52"/>
          <p:cNvSpPr/>
          <p:nvPr>
            <p:custDataLst>
              <p:tags r:id="rId2"/>
            </p:custDataLst>
          </p:nvPr>
        </p:nvSpPr>
        <p:spPr>
          <a:xfrm>
            <a:off x="8749348" y="1801404"/>
            <a:ext cx="1546225" cy="4428000"/>
          </a:xfrm>
          <a:prstGeom prst="rect">
            <a:avLst/>
          </a:prstGeom>
          <a:solidFill>
            <a:srgbClr val="FFFF8B">
              <a:alpha val="9215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8" name="Rectangle 51"/>
          <p:cNvSpPr/>
          <p:nvPr>
            <p:custDataLst>
              <p:tags r:id="rId3"/>
            </p:custDataLst>
          </p:nvPr>
        </p:nvSpPr>
        <p:spPr>
          <a:xfrm>
            <a:off x="7193598" y="1801404"/>
            <a:ext cx="1458912" cy="4428000"/>
          </a:xfrm>
          <a:prstGeom prst="rect">
            <a:avLst/>
          </a:prstGeom>
          <a:solidFill>
            <a:srgbClr val="FFFF8B">
              <a:alpha val="9215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2" name="Rectangle 49"/>
          <p:cNvSpPr/>
          <p:nvPr>
            <p:custDataLst>
              <p:tags r:id="rId4"/>
            </p:custDataLst>
          </p:nvPr>
        </p:nvSpPr>
        <p:spPr>
          <a:xfrm>
            <a:off x="3382010" y="1801404"/>
            <a:ext cx="1092200" cy="4428000"/>
          </a:xfrm>
          <a:prstGeom prst="rect">
            <a:avLst/>
          </a:prstGeom>
          <a:solidFill>
            <a:srgbClr val="FFFF8B">
              <a:alpha val="9215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3" name="Rectangle 50"/>
          <p:cNvSpPr/>
          <p:nvPr>
            <p:custDataLst>
              <p:tags r:id="rId5"/>
            </p:custDataLst>
          </p:nvPr>
        </p:nvSpPr>
        <p:spPr>
          <a:xfrm>
            <a:off x="4699635" y="1801405"/>
            <a:ext cx="2412000" cy="4406899"/>
          </a:xfrm>
          <a:prstGeom prst="rect">
            <a:avLst/>
          </a:prstGeom>
          <a:solidFill>
            <a:srgbClr val="FFFF4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4" name="Line 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391535" y="3217454"/>
            <a:ext cx="5895975" cy="158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5" name="Oval 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23473" y="1983967"/>
            <a:ext cx="284162" cy="2460625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FFCC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sz="2400">
              <a:latin typeface="Comic Sans MS" pitchFamily="66" charset="0"/>
            </a:endParaRPr>
          </a:p>
        </p:txBody>
      </p:sp>
      <p:sp>
        <p:nvSpPr>
          <p:cNvPr id="66" name="Line 4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3675698" y="2820579"/>
            <a:ext cx="0" cy="754063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7" name="Text Box 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53448" y="1801404"/>
            <a:ext cx="9172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sz="1600" b="1" i="1" dirty="0">
                <a:latin typeface="Perpetua" pitchFamily="18" charset="0"/>
              </a:rPr>
              <a:t>Oggetto/</a:t>
            </a:r>
          </a:p>
          <a:p>
            <a:r>
              <a:rPr lang="it-IT" sz="1600" b="1" i="1" dirty="0">
                <a:latin typeface="Perpetua" pitchFamily="18" charset="0"/>
              </a:rPr>
              <a:t>Cristallo</a:t>
            </a:r>
            <a:endParaRPr lang="en-US" sz="1600" b="1" i="1" dirty="0">
              <a:latin typeface="Perpetua" pitchFamily="18" charset="0"/>
            </a:endParaRPr>
          </a:p>
        </p:txBody>
      </p:sp>
      <p:sp>
        <p:nvSpPr>
          <p:cNvPr id="68" name="Line 8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>
            <a:off x="8947785" y="2264954"/>
            <a:ext cx="0" cy="20669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69" name="Group 10"/>
          <p:cNvGrpSpPr>
            <a:grpSpLocks/>
          </p:cNvGrpSpPr>
          <p:nvPr/>
        </p:nvGrpSpPr>
        <p:grpSpPr bwMode="auto">
          <a:xfrm>
            <a:off x="5136597" y="1788704"/>
            <a:ext cx="1998542" cy="2655888"/>
            <a:chOff x="2144" y="803"/>
            <a:chExt cx="1600" cy="2400"/>
          </a:xfrm>
        </p:grpSpPr>
        <p:sp>
          <p:nvSpPr>
            <p:cNvPr id="70" name="Line 11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2925" y="844"/>
              <a:ext cx="0" cy="23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" name="Text Box 12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144" y="803"/>
              <a:ext cx="1600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it-IT" sz="1600" b="1" i="1" dirty="0">
                  <a:latin typeface="Perpetua" pitchFamily="18" charset="0"/>
                </a:rPr>
                <a:t>Pattern di diffrazione</a:t>
              </a:r>
            </a:p>
          </p:txBody>
        </p:sp>
      </p:grpSp>
      <p:grpSp>
        <p:nvGrpSpPr>
          <p:cNvPr id="72" name="Group 13"/>
          <p:cNvGrpSpPr>
            <a:grpSpLocks/>
          </p:cNvGrpSpPr>
          <p:nvPr/>
        </p:nvGrpSpPr>
        <p:grpSpPr bwMode="auto">
          <a:xfrm>
            <a:off x="3674110" y="2314167"/>
            <a:ext cx="5273675" cy="2058987"/>
            <a:chOff x="975" y="1162"/>
            <a:chExt cx="4218" cy="1860"/>
          </a:xfrm>
        </p:grpSpPr>
        <p:grpSp>
          <p:nvGrpSpPr>
            <p:cNvPr id="73" name="Group 14"/>
            <p:cNvGrpSpPr>
              <a:grpSpLocks/>
            </p:cNvGrpSpPr>
            <p:nvPr/>
          </p:nvGrpSpPr>
          <p:grpSpPr bwMode="auto">
            <a:xfrm>
              <a:off x="975" y="1162"/>
              <a:ext cx="4218" cy="1860"/>
              <a:chOff x="975" y="1162"/>
              <a:chExt cx="4218" cy="1860"/>
            </a:xfrm>
          </p:grpSpPr>
          <p:sp>
            <p:nvSpPr>
              <p:cNvPr id="75" name="Line 15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V="1">
                <a:off x="975" y="1338"/>
                <a:ext cx="1111" cy="3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6" name="Line 16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2098" y="1346"/>
                <a:ext cx="3095" cy="167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7" name="Line 17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flipV="1">
                <a:off x="975" y="1162"/>
                <a:ext cx="4218" cy="117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74" name="Oval 18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904" y="1764"/>
              <a:ext cx="46" cy="45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</p:grpSp>
      <p:grpSp>
        <p:nvGrpSpPr>
          <p:cNvPr id="78" name="Group 19"/>
          <p:cNvGrpSpPr>
            <a:grpSpLocks/>
          </p:cNvGrpSpPr>
          <p:nvPr/>
        </p:nvGrpSpPr>
        <p:grpSpPr bwMode="auto">
          <a:xfrm>
            <a:off x="3674110" y="2264954"/>
            <a:ext cx="5273675" cy="2058988"/>
            <a:chOff x="975" y="1162"/>
            <a:chExt cx="4218" cy="1860"/>
          </a:xfrm>
        </p:grpSpPr>
        <p:grpSp>
          <p:nvGrpSpPr>
            <p:cNvPr id="79" name="Group 20"/>
            <p:cNvGrpSpPr>
              <a:grpSpLocks/>
            </p:cNvGrpSpPr>
            <p:nvPr/>
          </p:nvGrpSpPr>
          <p:grpSpPr bwMode="auto">
            <a:xfrm>
              <a:off x="975" y="1162"/>
              <a:ext cx="4218" cy="1860"/>
              <a:chOff x="975" y="1162"/>
              <a:chExt cx="4218" cy="1860"/>
            </a:xfrm>
          </p:grpSpPr>
          <p:sp>
            <p:nvSpPr>
              <p:cNvPr id="81" name="Line 21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flipV="1">
                <a:off x="976" y="2341"/>
                <a:ext cx="108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" name="Line 22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V="1">
                <a:off x="975" y="1661"/>
                <a:ext cx="1111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" name="Line 23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2090" y="1658"/>
                <a:ext cx="3103" cy="136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" name="Line 24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V="1">
                <a:off x="2092" y="1162"/>
                <a:ext cx="3101" cy="117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80" name="Oval 25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07" y="1996"/>
              <a:ext cx="46" cy="45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</p:grpSp>
      <p:grpSp>
        <p:nvGrpSpPr>
          <p:cNvPr id="85" name="Group 26"/>
          <p:cNvGrpSpPr>
            <a:grpSpLocks/>
          </p:cNvGrpSpPr>
          <p:nvPr/>
        </p:nvGrpSpPr>
        <p:grpSpPr bwMode="auto">
          <a:xfrm>
            <a:off x="3672523" y="2264954"/>
            <a:ext cx="5275262" cy="2058988"/>
            <a:chOff x="974" y="1162"/>
            <a:chExt cx="4219" cy="1860"/>
          </a:xfrm>
        </p:grpSpPr>
        <p:sp>
          <p:nvSpPr>
            <p:cNvPr id="86" name="Line 2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974" y="1661"/>
              <a:ext cx="4219" cy="1361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7" name="Line 28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977" y="2341"/>
              <a:ext cx="1087" cy="31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8" name="Line 29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109" y="1162"/>
              <a:ext cx="3084" cy="1497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9" name="Oval 30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901" y="2253"/>
              <a:ext cx="46" cy="45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</p:grpSp>
      <p:pic>
        <p:nvPicPr>
          <p:cNvPr id="90" name="Picture 10"/>
          <p:cNvPicPr>
            <a:picLocks noChangeAspect="1" noChangeArrowheads="1"/>
          </p:cNvPicPr>
          <p:nvPr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448" y="4801779"/>
            <a:ext cx="1376362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11"/>
          <p:cNvPicPr>
            <a:picLocks noChangeAspect="1" noChangeArrowheads="1"/>
          </p:cNvPicPr>
          <p:nvPr/>
        </p:nvPicPr>
        <p:blipFill>
          <a:blip r:embed="rId39">
            <a:clrChange>
              <a:clrFrom>
                <a:srgbClr val="FAF9F9"/>
              </a:clrFrom>
              <a:clrTo>
                <a:srgbClr val="FA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335" y="4658904"/>
            <a:ext cx="1230313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745031" y="1773296"/>
            <a:ext cx="1622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sz="1600" b="1" i="1" dirty="0">
                <a:latin typeface="Perpetua" pitchFamily="18" charset="0"/>
              </a:rPr>
              <a:t>Visualizzazione</a:t>
            </a:r>
          </a:p>
          <a:p>
            <a:pPr algn="ctr"/>
            <a:r>
              <a:rPr lang="it-IT" sz="1600" b="1" i="1" dirty="0">
                <a:latin typeface="Perpetua" pitchFamily="18" charset="0"/>
              </a:rPr>
              <a:t>dell’immagine</a:t>
            </a:r>
          </a:p>
        </p:txBody>
      </p:sp>
      <p:sp>
        <p:nvSpPr>
          <p:cNvPr id="93" name="Text Box 1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121562" y="1788704"/>
            <a:ext cx="15680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sz="1600" b="1" i="1" dirty="0" err="1">
                <a:latin typeface="Perpetua" pitchFamily="18" charset="0"/>
              </a:rPr>
              <a:t>Rifocalizzazione</a:t>
            </a:r>
            <a:endParaRPr lang="it-IT" sz="1600" b="1" i="1" dirty="0">
              <a:latin typeface="Perpetua" pitchFamily="18" charset="0"/>
            </a:endParaRPr>
          </a:p>
        </p:txBody>
      </p:sp>
      <p:sp>
        <p:nvSpPr>
          <p:cNvPr id="94" name="Text Box 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75498" y="1790292"/>
            <a:ext cx="9380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sz="1600" b="1" i="1" dirty="0">
                <a:latin typeface="Perpetua" pitchFamily="18" charset="0"/>
              </a:rPr>
              <a:t>Sorgente</a:t>
            </a:r>
            <a:endParaRPr lang="en-US" sz="1600" b="1" i="1" dirty="0">
              <a:latin typeface="Perpetua" pitchFamily="18" charset="0"/>
            </a:endParaRPr>
          </a:p>
        </p:txBody>
      </p:sp>
      <p:sp>
        <p:nvSpPr>
          <p:cNvPr id="95" name="TextBox 3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 rot="-5400000">
            <a:off x="619999" y="2651302"/>
            <a:ext cx="22362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600" b="1" i="1" dirty="0">
                <a:latin typeface="Tahoma" pitchFamily="34" charset="0"/>
                <a:cs typeface="Tahoma" pitchFamily="34" charset="0"/>
              </a:rPr>
              <a:t>Microscopio Ottico</a:t>
            </a:r>
          </a:p>
        </p:txBody>
      </p:sp>
      <p:sp>
        <p:nvSpPr>
          <p:cNvPr id="96" name="TextBox 5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 rot="-5400000">
            <a:off x="726188" y="4886155"/>
            <a:ext cx="20941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600" b="1" i="1" dirty="0">
                <a:latin typeface="Tahoma" pitchFamily="34" charset="0"/>
                <a:cs typeface="Tahoma" pitchFamily="34" charset="0"/>
              </a:rPr>
              <a:t>«Microscopio»  </a:t>
            </a:r>
            <a:r>
              <a:rPr lang="it-IT" sz="1600" b="1" i="1" dirty="0" err="1">
                <a:latin typeface="Tahoma" pitchFamily="34" charset="0"/>
                <a:cs typeface="Tahoma" pitchFamily="34" charset="0"/>
              </a:rPr>
              <a:t>rX</a:t>
            </a:r>
            <a:endParaRPr lang="it-IT" sz="1600" b="1" i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7" name="Picture 12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898" y="4730342"/>
            <a:ext cx="121443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Immagine 53" descr="Schermata-2010-08-18-a-04.14.12.png"/>
          <p:cNvPicPr>
            <a:picLocks noChangeAspect="1"/>
          </p:cNvPicPr>
          <p:nvPr/>
        </p:nvPicPr>
        <p:blipFill>
          <a:blip r:embed="rId41">
            <a:clrChange>
              <a:clrFrom>
                <a:srgbClr val="FEFEF9"/>
              </a:clrFrom>
              <a:clrTo>
                <a:srgbClr val="FE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5272" r="2609" b="1170"/>
          <a:stretch>
            <a:fillRect/>
          </a:stretch>
        </p:blipFill>
        <p:spPr bwMode="auto">
          <a:xfrm>
            <a:off x="2116773" y="2444342"/>
            <a:ext cx="78581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65" descr="tubo ceramica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48" y="4587467"/>
            <a:ext cx="5715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Freccia a destra 1"/>
          <p:cNvSpPr/>
          <p:nvPr>
            <p:custDataLst>
              <p:tags r:id="rId16"/>
            </p:custDataLst>
          </p:nvPr>
        </p:nvSpPr>
        <p:spPr>
          <a:xfrm>
            <a:off x="2885123" y="5268504"/>
            <a:ext cx="414337" cy="88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1" name="Freccia a destra 35"/>
          <p:cNvSpPr/>
          <p:nvPr>
            <p:custDataLst>
              <p:tags r:id="rId17"/>
            </p:custDataLst>
          </p:nvPr>
        </p:nvSpPr>
        <p:spPr>
          <a:xfrm>
            <a:off x="2888298" y="5438367"/>
            <a:ext cx="414337" cy="873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2" name="Freccia a destra 36"/>
          <p:cNvSpPr/>
          <p:nvPr>
            <p:custDataLst>
              <p:tags r:id="rId18"/>
            </p:custDataLst>
          </p:nvPr>
        </p:nvSpPr>
        <p:spPr>
          <a:xfrm>
            <a:off x="2888298" y="5066892"/>
            <a:ext cx="414337" cy="873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4" name="Freccia a destra 1"/>
          <p:cNvSpPr/>
          <p:nvPr>
            <p:custDataLst>
              <p:tags r:id="rId19"/>
            </p:custDataLst>
          </p:nvPr>
        </p:nvSpPr>
        <p:spPr>
          <a:xfrm>
            <a:off x="2878624" y="3109008"/>
            <a:ext cx="414337" cy="88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5" name="Freccia a destra 35"/>
          <p:cNvSpPr/>
          <p:nvPr>
            <p:custDataLst>
              <p:tags r:id="rId20"/>
            </p:custDataLst>
          </p:nvPr>
        </p:nvSpPr>
        <p:spPr>
          <a:xfrm>
            <a:off x="2881799" y="3278871"/>
            <a:ext cx="414337" cy="873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6" name="Freccia a destra 36"/>
          <p:cNvSpPr/>
          <p:nvPr>
            <p:custDataLst>
              <p:tags r:id="rId21"/>
            </p:custDataLst>
          </p:nvPr>
        </p:nvSpPr>
        <p:spPr>
          <a:xfrm>
            <a:off x="2881799" y="2907396"/>
            <a:ext cx="414337" cy="873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07" name="Immagine 20" descr="salgemma.png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7536">
            <a:off x="3683419" y="4977220"/>
            <a:ext cx="593557" cy="69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CasellaDiTesto 108"/>
          <p:cNvSpPr txBox="1"/>
          <p:nvPr/>
        </p:nvSpPr>
        <p:spPr>
          <a:xfrm>
            <a:off x="4315676" y="39657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218498" y="6428014"/>
            <a:ext cx="6036627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37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62" grpId="0" animBg="1"/>
      <p:bldP spid="6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31</a:t>
            </a:fld>
            <a:endParaRPr lang="en-GB"/>
          </a:p>
        </p:txBody>
      </p:sp>
      <p:sp>
        <p:nvSpPr>
          <p:cNvPr id="4" name="Segnaposto numero diapositiva 2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1BFE71-7623-4C60-9342-50703C54D46D}" type="slidenum">
              <a:rPr lang="en-GB" smtClean="0"/>
              <a:pPr/>
              <a:t>31</a:t>
            </a:fld>
            <a:endParaRPr lang="en-GB"/>
          </a:p>
        </p:txBody>
      </p: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6589336" y="917350"/>
            <a:ext cx="5466540" cy="5347719"/>
            <a:chOff x="4880181" y="430995"/>
            <a:chExt cx="5937791" cy="6449108"/>
          </a:xfrm>
        </p:grpSpPr>
        <p:sp>
          <p:nvSpPr>
            <p:cNvPr id="6" name="CasellaDiTesto 3"/>
            <p:cNvSpPr txBox="1">
              <a:spLocks noChangeArrowheads="1"/>
            </p:cNvSpPr>
            <p:nvPr/>
          </p:nvSpPr>
          <p:spPr bwMode="auto">
            <a:xfrm>
              <a:off x="4880181" y="3041567"/>
              <a:ext cx="5937791" cy="1447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dirty="0"/>
                <a:t>rete di atomi di carbonio tridimensionale solidissima che lo rende </a:t>
              </a:r>
              <a:r>
                <a:rPr lang="it-IT" altLang="it-IT" sz="2400" dirty="0">
                  <a:solidFill>
                    <a:srgbClr val="0000FF"/>
                  </a:solidFill>
                </a:rPr>
                <a:t>duro</a:t>
              </a:r>
              <a:r>
                <a:rPr lang="it-IT" altLang="it-IT" sz="2400" dirty="0"/>
                <a:t> e difficile da tagliare</a:t>
              </a:r>
              <a:endParaRPr lang="en-GB" altLang="it-IT" sz="2400" dirty="0"/>
            </a:p>
          </p:txBody>
        </p:sp>
        <p:sp>
          <p:nvSpPr>
            <p:cNvPr id="7" name="CasellaDiTesto 10"/>
            <p:cNvSpPr txBox="1">
              <a:spLocks noChangeArrowheads="1"/>
            </p:cNvSpPr>
            <p:nvPr/>
          </p:nvSpPr>
          <p:spPr bwMode="auto">
            <a:xfrm>
              <a:off x="8520122" y="430995"/>
              <a:ext cx="2186307" cy="630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800" b="1" dirty="0" smtClean="0"/>
                <a:t>Diamante</a:t>
              </a:r>
              <a:endParaRPr lang="en-GB" altLang="it-IT" sz="2800" b="1" dirty="0" smtClean="0"/>
            </a:p>
          </p:txBody>
        </p:sp>
        <p:pic>
          <p:nvPicPr>
            <p:cNvPr id="8" name="Picture 14" descr="https://encrypted-tbn0.gstatic.com/images?q=tbn:ANd9GcTXrDIhTkUs1pvPu2tA6ZPchT14Ko-Ums3gffWfIF8crlNk0KpeSQ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045" y="1052736"/>
              <a:ext cx="2466974" cy="1857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258" y="4655406"/>
              <a:ext cx="2341787" cy="2224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0" y="938484"/>
            <a:ext cx="5419860" cy="5509147"/>
            <a:chOff x="-798486" y="119361"/>
            <a:chExt cx="5109288" cy="6644977"/>
          </a:xfrm>
        </p:grpSpPr>
        <p:sp>
          <p:nvSpPr>
            <p:cNvPr id="11" name="CasellaDiTesto 8"/>
            <p:cNvSpPr txBox="1">
              <a:spLocks noChangeArrowheads="1"/>
            </p:cNvSpPr>
            <p:nvPr/>
          </p:nvSpPr>
          <p:spPr bwMode="auto">
            <a:xfrm>
              <a:off x="-798486" y="119361"/>
              <a:ext cx="1511300" cy="631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800" b="1" dirty="0" smtClean="0"/>
                <a:t>Grafite</a:t>
              </a:r>
              <a:endParaRPr lang="en-GB" altLang="it-IT" sz="2800" b="1" dirty="0" smtClean="0"/>
            </a:p>
          </p:txBody>
        </p:sp>
        <p:sp>
          <p:nvSpPr>
            <p:cNvPr id="12" name="CasellaDiTesto 9"/>
            <p:cNvSpPr txBox="1">
              <a:spLocks noChangeArrowheads="1"/>
            </p:cNvSpPr>
            <p:nvPr/>
          </p:nvSpPr>
          <p:spPr bwMode="auto">
            <a:xfrm>
              <a:off x="134089" y="2991375"/>
              <a:ext cx="4176713" cy="144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dirty="0">
                  <a:solidFill>
                    <a:srgbClr val="0000FF"/>
                  </a:solidFill>
                </a:rPr>
                <a:t>nera e sfaldabile </a:t>
              </a:r>
              <a:r>
                <a:rPr lang="it-IT" altLang="it-IT" sz="2400" dirty="0"/>
                <a:t>perché al suo interno gli atomi di carbonio sono legati in strati laminari</a:t>
              </a:r>
              <a:endParaRPr lang="en-GB" altLang="it-IT" sz="2400" dirty="0"/>
            </a:p>
          </p:txBody>
        </p:sp>
        <p:pic>
          <p:nvPicPr>
            <p:cNvPr id="13" name="Picture 12" descr="https://encrypted-tbn3.gstatic.com/images?q=tbn:ANd9GcQuvbt9V4_bLFenbLXJZClRiJ_qre_GQwOJdZ1rGR6tMCN0gA6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74" y="4576652"/>
              <a:ext cx="2185541" cy="2187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089" y="669916"/>
              <a:ext cx="3143250" cy="235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CasellaDiTesto 14"/>
          <p:cNvSpPr txBox="1"/>
          <p:nvPr/>
        </p:nvSpPr>
        <p:spPr>
          <a:xfrm>
            <a:off x="4169318" y="-94841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696472" y="487830"/>
            <a:ext cx="6493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ts val="1000"/>
              </a:spcAft>
              <a:defRPr/>
            </a:pPr>
            <a:r>
              <a:rPr lang="en-AU" alt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STRUTTURA/PROPRIETA’/FUNZIONE</a:t>
            </a:r>
            <a:endParaRPr lang="it-IT" altLang="it-IT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780882" y="6356350"/>
            <a:ext cx="5456928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51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32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2" y="854936"/>
            <a:ext cx="12129115" cy="282796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178416" y="64957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4048026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Nel 1965 fu insignita del premio Nobel per la Chimica per le sue ricerche sulla vitamina B</a:t>
            </a:r>
            <a:r>
              <a:rPr lang="it-IT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 per il suo importante contributo nella tecnologia per comprendere la struttura e la funzione delle molecole biologiche. In seguito si impegnò per il diritto allo studio e per l'ottenimento della pace nel mondo. Nel 1987 ottenne il Premio Lenin per la pace grazie al suo impegno per promuovere il disarmo e il superamento delle barriere causate dalla Guerra fredda.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805345" y="6391799"/>
            <a:ext cx="5694285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032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33</a:t>
            </a:fld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232">
            <a:off x="299636" y="4301785"/>
            <a:ext cx="2420489" cy="18130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CasellaDiTesto 5"/>
          <p:cNvSpPr txBox="1"/>
          <p:nvPr/>
        </p:nvSpPr>
        <p:spPr>
          <a:xfrm>
            <a:off x="4169318" y="-94841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60000">
            <a:off x="662462" y="1067956"/>
            <a:ext cx="1694835" cy="195088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531394" y="1257271"/>
            <a:ext cx="86606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Non sempre un materiale cristallino, naturale o sintetico, è disponibile nella forma di cristallo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singolo di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qualità e/o dimensioni adatte allo studio attraverso il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metodo della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diffrazione da cristallo singolo.</a:t>
            </a:r>
          </a:p>
          <a:p>
            <a:pPr algn="just"/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790997" y="3196263"/>
            <a:ext cx="6096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Spesso, alcuni materiali sono disponibili solo nella forma di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polveri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microcristalline.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555519" y="5015417"/>
            <a:ext cx="8660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polvere </a:t>
            </a:r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microcristallina </a:t>
            </a:r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un aggregato di numerosi </a:t>
            </a:r>
            <a:r>
              <a:rPr lang="it-IT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microcristalliti</a:t>
            </a:r>
            <a:r>
              <a:rPr 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orientati in modo random nello spazio.  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80000">
            <a:off x="1774992" y="1502326"/>
            <a:ext cx="1040283" cy="275833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124717" y="3438939"/>
            <a:ext cx="749927" cy="99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2454965" y="3493285"/>
            <a:ext cx="749927" cy="99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874644" y="3320317"/>
            <a:ext cx="1739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decimi di millimetro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40457" y="6414688"/>
            <a:ext cx="749927" cy="99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1509879" y="6434565"/>
            <a:ext cx="749927" cy="99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790384" y="6296066"/>
            <a:ext cx="1739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1 -10 </a:t>
            </a:r>
            <a:r>
              <a:rPr lang="it-IT" sz="12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99680" y="347719"/>
            <a:ext cx="119227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CRISTALLO SINGOLO O POLVERE MICROCRISTALLINA</a:t>
            </a:r>
            <a:endParaRPr lang="it-IT" sz="3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Risultati immagini per microscop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18" y="3050485"/>
            <a:ext cx="1470853" cy="14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009733" y="6390502"/>
            <a:ext cx="6161843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38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34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4169318" y="-94841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pic>
        <p:nvPicPr>
          <p:cNvPr id="6" name="Picture 26" descr="diffr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4" y="1545394"/>
            <a:ext cx="3630544" cy="33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252066" y="930893"/>
            <a:ext cx="3896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CRISTALLO SINGOLO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610600" y="870594"/>
            <a:ext cx="1784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POLVERI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2" descr="picchi-diffrattogramma"/>
          <p:cNvPicPr>
            <a:picLocks noChangeAspect="1" noChangeArrowheads="1"/>
          </p:cNvPicPr>
          <p:nvPr/>
        </p:nvPicPr>
        <p:blipFill>
          <a:blip r:embed="rId3"/>
          <a:srcRect l="1009" t="1318" r="1009" b="1318"/>
          <a:stretch>
            <a:fillRect/>
          </a:stretch>
        </p:blipFill>
        <p:spPr bwMode="auto">
          <a:xfrm>
            <a:off x="6373527" y="1331842"/>
            <a:ext cx="5556345" cy="361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-5501" y="5202459"/>
            <a:ext cx="4411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 smtClean="0"/>
              <a:t>Diffrattogramma</a:t>
            </a:r>
            <a:r>
              <a:rPr lang="it-IT" sz="2400" b="1" dirty="0" smtClean="0"/>
              <a:t> tridimensionale</a:t>
            </a:r>
            <a:endParaRPr lang="en-GB" sz="2400" b="1" dirty="0"/>
          </a:p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di solito ben interpretabile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087844" y="5202459"/>
            <a:ext cx="4864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 smtClean="0"/>
              <a:t>Diffrattogramma</a:t>
            </a:r>
            <a:r>
              <a:rPr lang="it-IT" sz="2400" b="1" dirty="0" smtClean="0"/>
              <a:t> monodimensionale</a:t>
            </a:r>
          </a:p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spesso difficilmente interpretabile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0" y="2303487"/>
            <a:ext cx="4458877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Come sono disposti gli atomi nella fase</a:t>
            </a:r>
          </a:p>
          <a:p>
            <a:pPr algn="ctr"/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cristallina (</a:t>
            </a:r>
            <a:r>
              <a:rPr lang="it-IT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soluzione strutturale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703975" y="2016875"/>
            <a:ext cx="7488025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Quali fasi cristalline (una o più di una) sono presenti nel materiale (</a:t>
            </a:r>
            <a:r>
              <a:rPr lang="it-IT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analisi qualitativa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Come sono disposti gli atomi nella fase</a:t>
            </a:r>
          </a:p>
          <a:p>
            <a:pPr algn="ctr"/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cristallina (</a:t>
            </a:r>
            <a:r>
              <a:rPr lang="it-IT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soluzione strutturale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229438" y="6430975"/>
            <a:ext cx="6697462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452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35</a:t>
            </a:fld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209074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860879" y="596037"/>
            <a:ext cx="3896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CRISTALLO SINGOLO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60000">
            <a:off x="251833" y="1793358"/>
            <a:ext cx="1098986" cy="1265020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>
            <a:off x="1602652" y="2425868"/>
            <a:ext cx="838991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4121525" y="2321648"/>
            <a:ext cx="838991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175" y="1385674"/>
            <a:ext cx="1518120" cy="2080387"/>
          </a:xfrm>
          <a:prstGeom prst="rect">
            <a:avLst/>
          </a:prstGeom>
        </p:spPr>
      </p:pic>
      <p:pic>
        <p:nvPicPr>
          <p:cNvPr id="14" name="Picture 5" descr="k2ptquik1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1750" y="1385674"/>
            <a:ext cx="2881777" cy="218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5021749" y="3583287"/>
            <a:ext cx="2881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Immagine del reticolo reciproco del cristallo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ttore 2 16"/>
          <p:cNvCxnSpPr/>
          <p:nvPr/>
        </p:nvCxnSpPr>
        <p:spPr>
          <a:xfrm>
            <a:off x="8007725" y="2321648"/>
            <a:ext cx="838991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8179" y="670723"/>
            <a:ext cx="1206314" cy="4043701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10329959" y="636847"/>
            <a:ext cx="1111435" cy="1933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20" name="Connettore 2 19"/>
          <p:cNvCxnSpPr/>
          <p:nvPr/>
        </p:nvCxnSpPr>
        <p:spPr>
          <a:xfrm>
            <a:off x="11353800" y="2347771"/>
            <a:ext cx="838991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121025" y="4979123"/>
            <a:ext cx="838991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959135" y="4556106"/>
            <a:ext cx="3570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PROBLEMA DELLA FASE IN CRISTALLOGRAFIA</a:t>
            </a:r>
          </a:p>
          <a:p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isultati immagini per compu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86" y="4440486"/>
            <a:ext cx="2018387" cy="132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ttore 2 23"/>
          <p:cNvCxnSpPr/>
          <p:nvPr/>
        </p:nvCxnSpPr>
        <p:spPr>
          <a:xfrm>
            <a:off x="4110501" y="5087013"/>
            <a:ext cx="838991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4085555" y="5835734"/>
            <a:ext cx="325593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b="1" dirty="0" smtClean="0"/>
              <a:t>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TEORIA + SOFISTICATI PROGRAMMI DI CALCOLO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nettore 2 27"/>
          <p:cNvCxnSpPr/>
          <p:nvPr/>
        </p:nvCxnSpPr>
        <p:spPr>
          <a:xfrm>
            <a:off x="6983535" y="5101718"/>
            <a:ext cx="83899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526" y="4452072"/>
            <a:ext cx="1964627" cy="1850124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8696528" y="1886106"/>
            <a:ext cx="1476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CELLA</a:t>
            </a:r>
          </a:p>
          <a:p>
            <a:pPr algn="ctr"/>
            <a:endParaRPr lang="it-IT" sz="2400" b="1" dirty="0" smtClean="0"/>
          </a:p>
          <a:p>
            <a:pPr algn="ctr"/>
            <a:r>
              <a:rPr lang="it-IT" sz="2400" b="1" dirty="0" smtClean="0"/>
              <a:t>GRUPPO SPAZIALE</a:t>
            </a:r>
            <a:endParaRPr lang="en-GB" sz="2400" b="1" dirty="0"/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3786" y="5217826"/>
            <a:ext cx="590550" cy="1514475"/>
          </a:xfrm>
          <a:prstGeom prst="rect">
            <a:avLst/>
          </a:prstGeom>
        </p:spPr>
      </p:pic>
      <p:cxnSp>
        <p:nvCxnSpPr>
          <p:cNvPr id="33" name="Connettore 2 32"/>
          <p:cNvCxnSpPr/>
          <p:nvPr/>
        </p:nvCxnSpPr>
        <p:spPr>
          <a:xfrm>
            <a:off x="9409539" y="5101718"/>
            <a:ext cx="83899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9787153" y="4805705"/>
            <a:ext cx="24048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PROPRIETA’ CHIMICO, FISICHE, FARMACEUTICHE,</a:t>
            </a:r>
            <a:r>
              <a:rPr lang="en-GB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BIOLOGICHE</a:t>
            </a:r>
            <a:endParaRPr lang="it-IT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uppo 36"/>
          <p:cNvGrpSpPr/>
          <p:nvPr/>
        </p:nvGrpSpPr>
        <p:grpSpPr>
          <a:xfrm>
            <a:off x="1741544" y="1301819"/>
            <a:ext cx="8588415" cy="4795207"/>
            <a:chOff x="1741544" y="1301819"/>
            <a:chExt cx="8588415" cy="4795207"/>
          </a:xfrm>
        </p:grpSpPr>
        <p:sp>
          <p:nvSpPr>
            <p:cNvPr id="35" name="Ovale 34"/>
            <p:cNvSpPr/>
            <p:nvPr/>
          </p:nvSpPr>
          <p:spPr>
            <a:xfrm>
              <a:off x="1741544" y="1301819"/>
              <a:ext cx="8588415" cy="479520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2384180" y="2776448"/>
              <a:ext cx="758842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CRISTALLIZZAZIONE E STUDIO CRISTALLOGRAFICO DEL PARACETAMOLO (PRINCIPIO ATTIVO DELLA TACHIPIRINA) C</a:t>
              </a:r>
              <a:r>
                <a:rPr lang="it-IT" sz="32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it-IT" sz="32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it-IT" sz="32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32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CasellaDiTesto 39"/>
          <p:cNvSpPr txBox="1"/>
          <p:nvPr/>
        </p:nvSpPr>
        <p:spPr>
          <a:xfrm>
            <a:off x="9669781" y="147184"/>
            <a:ext cx="1965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riflessi (indici di Miller)</a:t>
            </a:r>
            <a:endParaRPr lang="en-GB" sz="1200" b="1" dirty="0"/>
          </a:p>
        </p:txBody>
      </p:sp>
      <p:cxnSp>
        <p:nvCxnSpPr>
          <p:cNvPr id="42" name="Connettore 2 41"/>
          <p:cNvCxnSpPr/>
          <p:nvPr/>
        </p:nvCxnSpPr>
        <p:spPr>
          <a:xfrm>
            <a:off x="10507980" y="365760"/>
            <a:ext cx="144781" cy="2190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515070" y="6520704"/>
            <a:ext cx="5041362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22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9" grpId="0" animBg="1"/>
      <p:bldP spid="19" grpId="1" animBg="1"/>
      <p:bldP spid="19" grpId="2" animBg="1"/>
      <p:bldP spid="22" grpId="0"/>
      <p:bldP spid="22" grpId="1"/>
      <p:bldP spid="25" grpId="0" animBg="1"/>
      <p:bldP spid="25" grpId="1" animBg="1"/>
      <p:bldP spid="27" grpId="0"/>
      <p:bldP spid="27" grpId="1"/>
      <p:bldP spid="32" grpId="0"/>
      <p:bldP spid="32" grpId="1"/>
      <p:bldP spid="40" grpId="0"/>
      <p:bldP spid="4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965142" y="6483936"/>
            <a:ext cx="6138169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36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4209074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82653" y="584775"/>
            <a:ext cx="6303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CRISTALLO SINGOLO: SOFTWARE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688" y="1169550"/>
            <a:ext cx="5401912" cy="424471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5433020"/>
            <a:ext cx="12260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Autori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M.C.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Burla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R.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Caliandro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B.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Carrozzini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G. L.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Cascarano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C.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Cuocci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C.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Giacovazzo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Mallamo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Mazzone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  and G.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Polidori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37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4209074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pic>
        <p:nvPicPr>
          <p:cNvPr id="6" name="Immagine 6" descr="Rint2500 0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7921" y="1959438"/>
            <a:ext cx="1675125" cy="223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1" y="2387988"/>
            <a:ext cx="1618692" cy="137590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238" y="1469477"/>
            <a:ext cx="764926" cy="3110699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>
            <a:off x="1872247" y="3024827"/>
            <a:ext cx="838991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3476164" y="3091653"/>
            <a:ext cx="838991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V="1">
            <a:off x="8610600" y="2248761"/>
            <a:ext cx="1880017" cy="1073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8632881" y="3606883"/>
            <a:ext cx="1743053" cy="1437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7913372" y="5193795"/>
            <a:ext cx="4434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SOLUZIONE STRUTTURALE</a:t>
            </a:r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8632881" y="1697741"/>
            <a:ext cx="371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QUALITATIVA</a:t>
            </a:r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86476" y="2463701"/>
            <a:ext cx="1938129" cy="14633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Connettore 2 23"/>
          <p:cNvCxnSpPr/>
          <p:nvPr/>
        </p:nvCxnSpPr>
        <p:spPr>
          <a:xfrm>
            <a:off x="5983046" y="3091653"/>
            <a:ext cx="838991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4967728" y="583194"/>
            <a:ext cx="203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POLVERI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337263" y="6382852"/>
            <a:ext cx="5780103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00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38</a:t>
            </a:fld>
            <a:endParaRPr lang="en-GB"/>
          </a:p>
        </p:txBody>
      </p:sp>
      <p:sp>
        <p:nvSpPr>
          <p:cNvPr id="5" name="Rettangolo 4"/>
          <p:cNvSpPr/>
          <p:nvPr/>
        </p:nvSpPr>
        <p:spPr>
          <a:xfrm>
            <a:off x="-79899" y="1246293"/>
            <a:ext cx="73862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GB" sz="2800" dirty="0" smtClean="0">
                <a:solidFill>
                  <a:srgbClr val="FF0000"/>
                </a:solidFill>
              </a:rPr>
              <a:t>Le </a:t>
            </a:r>
            <a:r>
              <a:rPr lang="en-GB" sz="2800" dirty="0" err="1" smtClean="0">
                <a:solidFill>
                  <a:srgbClr val="FF0000"/>
                </a:solidFill>
              </a:rPr>
              <a:t>posizioni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</a:rPr>
              <a:t>dei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</a:rPr>
              <a:t>picchi</a:t>
            </a:r>
            <a:r>
              <a:rPr lang="en-GB" sz="2800" dirty="0" smtClean="0">
                <a:solidFill>
                  <a:srgbClr val="FF0000"/>
                </a:solidFill>
              </a:rPr>
              <a:t> di </a:t>
            </a:r>
            <a:r>
              <a:rPr lang="en-GB" sz="2800" dirty="0" err="1" smtClean="0">
                <a:solidFill>
                  <a:srgbClr val="FF0000"/>
                </a:solidFill>
              </a:rPr>
              <a:t>diffrazione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err="1" smtClean="0"/>
              <a:t>dipendono</a:t>
            </a:r>
            <a:r>
              <a:rPr lang="en-GB" sz="2800" dirty="0" smtClean="0"/>
              <a:t> </a:t>
            </a:r>
            <a:r>
              <a:rPr lang="en-GB" sz="2800" dirty="0" err="1" smtClean="0"/>
              <a:t>principalmente</a:t>
            </a:r>
            <a:r>
              <a:rPr lang="en-GB" sz="2800" dirty="0" smtClean="0"/>
              <a:t> </a:t>
            </a:r>
            <a:r>
              <a:rPr lang="en-GB" sz="2800" dirty="0" err="1" smtClean="0"/>
              <a:t>dalla</a:t>
            </a:r>
            <a:r>
              <a:rPr lang="en-GB" sz="2800" dirty="0" smtClean="0"/>
              <a:t> </a:t>
            </a:r>
            <a:r>
              <a:rPr lang="en-GB" sz="2800" dirty="0" err="1" smtClean="0"/>
              <a:t>cella</a:t>
            </a:r>
            <a:r>
              <a:rPr lang="en-GB" sz="2800" dirty="0" smtClean="0"/>
              <a:t> </a:t>
            </a:r>
            <a:r>
              <a:rPr lang="en-GB" sz="2800" dirty="0" err="1" smtClean="0"/>
              <a:t>cristallina</a:t>
            </a:r>
            <a:r>
              <a:rPr lang="en-GB" sz="2800" dirty="0" smtClean="0"/>
              <a:t> e </a:t>
            </a:r>
            <a:r>
              <a:rPr lang="en-GB" sz="2800" dirty="0" err="1" smtClean="0"/>
              <a:t>dall’allineamento</a:t>
            </a:r>
            <a:r>
              <a:rPr lang="en-GB" sz="2800" dirty="0" smtClean="0"/>
              <a:t> del </a:t>
            </a:r>
            <a:r>
              <a:rPr lang="en-GB" sz="2800" dirty="0" err="1" smtClean="0"/>
              <a:t>diffrattometro</a:t>
            </a:r>
            <a:r>
              <a:rPr lang="en-GB" sz="2800" dirty="0" smtClean="0"/>
              <a:t>.</a:t>
            </a:r>
            <a:endParaRPr lang="en-GB" sz="2800" dirty="0"/>
          </a:p>
        </p:txBody>
      </p:sp>
      <p:sp>
        <p:nvSpPr>
          <p:cNvPr id="6" name="Rettangolo 5"/>
          <p:cNvSpPr/>
          <p:nvPr/>
        </p:nvSpPr>
        <p:spPr>
          <a:xfrm>
            <a:off x="-97352" y="2903585"/>
            <a:ext cx="73862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GB" sz="2800" dirty="0" smtClean="0">
                <a:solidFill>
                  <a:srgbClr val="FF0000"/>
                </a:solidFill>
              </a:rPr>
              <a:t>Le </a:t>
            </a:r>
            <a:r>
              <a:rPr lang="en-GB" sz="2800" dirty="0" err="1" smtClean="0">
                <a:solidFill>
                  <a:srgbClr val="FF0000"/>
                </a:solidFill>
              </a:rPr>
              <a:t>intensità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</a:rPr>
              <a:t>dei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</a:rPr>
              <a:t>picchi</a:t>
            </a:r>
            <a:r>
              <a:rPr lang="en-GB" sz="2800" dirty="0" smtClean="0">
                <a:solidFill>
                  <a:srgbClr val="FF0000"/>
                </a:solidFill>
              </a:rPr>
              <a:t> di </a:t>
            </a:r>
            <a:r>
              <a:rPr lang="en-GB" sz="2800" dirty="0" err="1" smtClean="0">
                <a:solidFill>
                  <a:srgbClr val="FF0000"/>
                </a:solidFill>
              </a:rPr>
              <a:t>diffrazione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err="1" smtClean="0"/>
              <a:t>dipendono</a:t>
            </a:r>
            <a:r>
              <a:rPr lang="en-GB" sz="2800" dirty="0" smtClean="0"/>
              <a:t> </a:t>
            </a:r>
            <a:r>
              <a:rPr lang="en-GB" sz="2800" dirty="0" err="1" smtClean="0"/>
              <a:t>principalmente</a:t>
            </a:r>
            <a:r>
              <a:rPr lang="en-GB" sz="2800" dirty="0" smtClean="0"/>
              <a:t> dal </a:t>
            </a:r>
            <a:r>
              <a:rPr lang="en-GB" sz="2800" dirty="0" err="1" smtClean="0"/>
              <a:t>contenuto</a:t>
            </a:r>
            <a:r>
              <a:rPr lang="en-GB" sz="2800" dirty="0" smtClean="0"/>
              <a:t> </a:t>
            </a:r>
            <a:r>
              <a:rPr lang="en-GB" sz="2800" dirty="0" err="1" smtClean="0"/>
              <a:t>atomico</a:t>
            </a:r>
            <a:r>
              <a:rPr lang="en-GB" sz="2800" dirty="0" smtClean="0"/>
              <a:t> e </a:t>
            </a:r>
            <a:r>
              <a:rPr lang="en-GB" sz="2800" dirty="0" err="1" smtClean="0"/>
              <a:t>dalle</a:t>
            </a:r>
            <a:r>
              <a:rPr lang="en-GB" sz="2800" dirty="0" smtClean="0"/>
              <a:t> </a:t>
            </a:r>
            <a:r>
              <a:rPr lang="en-GB" sz="2800" dirty="0" err="1" smtClean="0"/>
              <a:t>posizioni</a:t>
            </a:r>
            <a:r>
              <a:rPr lang="en-GB" sz="2800" dirty="0" smtClean="0"/>
              <a:t> </a:t>
            </a:r>
            <a:r>
              <a:rPr lang="en-GB" sz="2800" dirty="0" err="1" smtClean="0"/>
              <a:t>degli</a:t>
            </a:r>
            <a:r>
              <a:rPr lang="en-GB" sz="2800" dirty="0" smtClean="0"/>
              <a:t> </a:t>
            </a:r>
            <a:r>
              <a:rPr lang="en-GB" sz="2800" dirty="0" err="1" smtClean="0"/>
              <a:t>atomi</a:t>
            </a:r>
            <a:r>
              <a:rPr lang="en-GB" sz="2800" dirty="0" smtClean="0"/>
              <a:t> </a:t>
            </a:r>
            <a:r>
              <a:rPr lang="en-GB" sz="2800" dirty="0" err="1" smtClean="0"/>
              <a:t>nella</a:t>
            </a:r>
            <a:r>
              <a:rPr lang="en-GB" sz="2800" dirty="0" smtClean="0"/>
              <a:t> </a:t>
            </a:r>
            <a:r>
              <a:rPr lang="en-GB" sz="2800" dirty="0" err="1" smtClean="0"/>
              <a:t>cella</a:t>
            </a:r>
            <a:r>
              <a:rPr lang="en-GB" sz="2800" dirty="0" smtClean="0"/>
              <a:t>.</a:t>
            </a:r>
            <a:endParaRPr lang="en-GB" sz="2800" dirty="0"/>
          </a:p>
        </p:txBody>
      </p:sp>
      <p:sp>
        <p:nvSpPr>
          <p:cNvPr id="7" name="Rettangolo 6"/>
          <p:cNvSpPr/>
          <p:nvPr/>
        </p:nvSpPr>
        <p:spPr>
          <a:xfrm>
            <a:off x="0" y="4690059"/>
            <a:ext cx="73063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GB" sz="2800" dirty="0" smtClean="0">
                <a:solidFill>
                  <a:srgbClr val="FF0000"/>
                </a:solidFill>
              </a:rPr>
              <a:t>Le </a:t>
            </a:r>
            <a:r>
              <a:rPr lang="en-GB" sz="2800" dirty="0" err="1" smtClean="0">
                <a:solidFill>
                  <a:srgbClr val="FF0000"/>
                </a:solidFill>
              </a:rPr>
              <a:t>ampiezze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</a:rPr>
              <a:t>dei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</a:rPr>
              <a:t>picchi</a:t>
            </a:r>
            <a:r>
              <a:rPr lang="en-GB" sz="2800" dirty="0" smtClean="0">
                <a:solidFill>
                  <a:srgbClr val="FF0000"/>
                </a:solidFill>
              </a:rPr>
              <a:t> di </a:t>
            </a:r>
            <a:r>
              <a:rPr lang="en-GB" sz="2800" dirty="0" err="1" smtClean="0">
                <a:solidFill>
                  <a:srgbClr val="FF0000"/>
                </a:solidFill>
              </a:rPr>
              <a:t>diffrazione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err="1" smtClean="0"/>
              <a:t>dipendono</a:t>
            </a:r>
            <a:r>
              <a:rPr lang="en-GB" sz="2800" dirty="0" smtClean="0"/>
              <a:t> </a:t>
            </a:r>
            <a:r>
              <a:rPr lang="en-GB" sz="2800" dirty="0" err="1" smtClean="0"/>
              <a:t>principalmente</a:t>
            </a:r>
            <a:r>
              <a:rPr lang="en-GB" sz="2800" dirty="0" smtClean="0"/>
              <a:t> </a:t>
            </a:r>
            <a:r>
              <a:rPr lang="en-GB" sz="2800" dirty="0" err="1" smtClean="0"/>
              <a:t>dalla</a:t>
            </a:r>
            <a:r>
              <a:rPr lang="en-GB" sz="2800" dirty="0" smtClean="0"/>
              <a:t> </a:t>
            </a:r>
            <a:r>
              <a:rPr lang="en-GB" sz="2800" dirty="0" err="1" smtClean="0"/>
              <a:t>geometria</a:t>
            </a:r>
            <a:r>
              <a:rPr lang="en-GB" sz="2800" dirty="0" smtClean="0"/>
              <a:t> del </a:t>
            </a:r>
            <a:r>
              <a:rPr lang="en-GB" sz="2800" dirty="0" err="1" smtClean="0"/>
              <a:t>diffrattometro</a:t>
            </a:r>
            <a:r>
              <a:rPr lang="en-GB" sz="2800" dirty="0" smtClean="0"/>
              <a:t> e </a:t>
            </a:r>
            <a:r>
              <a:rPr lang="en-GB" sz="2800" dirty="0" err="1" smtClean="0"/>
              <a:t>dalle</a:t>
            </a:r>
            <a:r>
              <a:rPr lang="en-GB" sz="2800" dirty="0" smtClean="0"/>
              <a:t> </a:t>
            </a:r>
            <a:r>
              <a:rPr lang="en-GB" sz="2800" dirty="0" err="1" smtClean="0"/>
              <a:t>dimensioni</a:t>
            </a:r>
            <a:r>
              <a:rPr lang="en-GB" sz="2800" dirty="0" smtClean="0"/>
              <a:t> </a:t>
            </a:r>
            <a:r>
              <a:rPr lang="en-GB" sz="2800" dirty="0" err="1" smtClean="0"/>
              <a:t>dei</a:t>
            </a:r>
            <a:r>
              <a:rPr lang="en-GB" sz="2800" dirty="0" smtClean="0"/>
              <a:t> </a:t>
            </a:r>
            <a:r>
              <a:rPr lang="en-GB" sz="2800" dirty="0" err="1" smtClean="0"/>
              <a:t>cristalliti</a:t>
            </a:r>
            <a:r>
              <a:rPr lang="en-GB" sz="2800" dirty="0" smtClean="0"/>
              <a:t>.</a:t>
            </a:r>
            <a:endParaRPr lang="en-GB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0600" y="4484035"/>
            <a:ext cx="2805571" cy="19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2929334"/>
            <a:ext cx="2823024" cy="17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180" y="1136399"/>
            <a:ext cx="2909864" cy="168134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209074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967728" y="583194"/>
            <a:ext cx="203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POLVERI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06445" y="6410276"/>
            <a:ext cx="6295008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80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39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4209074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295072" y="1051452"/>
            <a:ext cx="783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Metodo dell’impronta digitale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12018" y="1777013"/>
            <a:ext cx="3657600" cy="31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219" y="2119913"/>
            <a:ext cx="4572000" cy="25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igura a mano libera 8"/>
          <p:cNvSpPr/>
          <p:nvPr/>
        </p:nvSpPr>
        <p:spPr>
          <a:xfrm>
            <a:off x="5534429" y="3099865"/>
            <a:ext cx="1828800" cy="914400"/>
          </a:xfrm>
          <a:custGeom>
            <a:avLst>
              <a:gd name="f0" fmla="val 43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10800"/>
              <a:gd name="f10" fmla="pin 0 f1 10800"/>
              <a:gd name="f11" fmla="val f9"/>
              <a:gd name="f12" fmla="val f10"/>
              <a:gd name="f13" fmla="+- 21600 0 f9"/>
              <a:gd name="f14" fmla="+- 21600 0 f10"/>
              <a:gd name="f15" fmla="+- 10800 0 f10"/>
              <a:gd name="f16" fmla="*/ f9 f7 1"/>
              <a:gd name="f17" fmla="*/ f10 f8 1"/>
              <a:gd name="f18" fmla="*/ f9 f15 1"/>
              <a:gd name="f19" fmla="*/ f14 f8 1"/>
              <a:gd name="f20" fmla="*/ f12 f8 1"/>
              <a:gd name="f21" fmla="*/ f18 1 10800"/>
              <a:gd name="f22" fmla="+- 21600 0 f21"/>
              <a:gd name="f23" fmla="*/ f21 f7 1"/>
              <a:gd name="f24" fmla="*/ f22 f7 1"/>
            </a:gdLst>
            <a:ahLst>
              <a:ahXY gdRefX="f0" minX="f4" maxX="f6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0" r="f24" b="f19"/>
            <a:pathLst>
              <a:path w="21600" h="21600">
                <a:moveTo>
                  <a:pt x="f4" y="f6"/>
                </a:moveTo>
                <a:lnTo>
                  <a:pt x="f11" y="f4"/>
                </a:lnTo>
                <a:lnTo>
                  <a:pt x="f11" y="f12"/>
                </a:lnTo>
                <a:lnTo>
                  <a:pt x="f13" y="f12"/>
                </a:lnTo>
                <a:lnTo>
                  <a:pt x="f13" y="f4"/>
                </a:lnTo>
                <a:lnTo>
                  <a:pt x="f5" y="f6"/>
                </a:lnTo>
                <a:lnTo>
                  <a:pt x="f13" y="f5"/>
                </a:lnTo>
                <a:lnTo>
                  <a:pt x="f13" y="f14"/>
                </a:lnTo>
                <a:lnTo>
                  <a:pt x="f11" y="f14"/>
                </a:lnTo>
                <a:lnTo>
                  <a:pt x="f11" y="f5"/>
                </a:lnTo>
                <a:close/>
              </a:path>
            </a:pathLst>
          </a:custGeom>
          <a:solidFill>
            <a:srgbClr val="66FF00"/>
          </a:solidFill>
          <a:ln w="91440">
            <a:solidFill>
              <a:srgbClr val="66FF00"/>
            </a:solidFill>
            <a:prstDash val="solid"/>
          </a:ln>
        </p:spPr>
        <p:txBody>
          <a:bodyPr vert="horz" wrap="none" lIns="135720" tIns="90720" rIns="135720" bIns="9072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-76817" y="5198544"/>
            <a:ext cx="121651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L’immagine di diffrazione è l’impronta digitale di ogni singolo composto cristallino.</a:t>
            </a:r>
            <a:endParaRPr lang="en-GB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Ogni singolo materiale cristallino ha la sua propria figura di diffrazione.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967728" y="583194"/>
            <a:ext cx="203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POLVERI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023214" y="6347411"/>
            <a:ext cx="5365812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9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4</a:t>
            </a:fld>
            <a:endParaRPr lang="en-GB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19" y="812800"/>
            <a:ext cx="4205287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56" y="1049338"/>
            <a:ext cx="131921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5342945"/>
            <a:ext cx="12192000" cy="117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struttura di un cristallo può essere descritta come 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combinazione di un reticolo geometrico costituito da nodi + un motivo che consiste di atomi o ioni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che si ripete per traslazione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prossimità dei 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nodi </a:t>
            </a:r>
            <a:r>
              <a:rPr lang="it-IT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reticolari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40381" y="2141538"/>
            <a:ext cx="165563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b="1" i="1" dirty="0">
                <a:latin typeface="Tahoma" pitchFamily="34" charset="0"/>
                <a:cs typeface="Tahoma" pitchFamily="34" charset="0"/>
              </a:rPr>
              <a:t>Reticolo </a:t>
            </a:r>
          </a:p>
          <a:p>
            <a:pPr eaLnBrk="1" hangingPunct="1">
              <a:spcBef>
                <a:spcPct val="50000"/>
              </a:spcBef>
            </a:pPr>
            <a:r>
              <a:rPr lang="it-IT" b="1" i="1" dirty="0">
                <a:latin typeface="Tahoma" pitchFamily="34" charset="0"/>
                <a:cs typeface="Tahoma" pitchFamily="34" charset="0"/>
              </a:rPr>
              <a:t>geometrico</a:t>
            </a:r>
          </a:p>
        </p:txBody>
      </p:sp>
      <p:sp>
        <p:nvSpPr>
          <p:cNvPr id="24" name="Text Box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7067" y="2420938"/>
            <a:ext cx="266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b="1" i="1" dirty="0">
                <a:latin typeface="Tahoma" pitchFamily="34" charset="0"/>
                <a:cs typeface="Tahoma" pitchFamily="34" charset="0"/>
              </a:rPr>
              <a:t>Motivo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869" y="796925"/>
            <a:ext cx="4300537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07187" y="3860800"/>
            <a:ext cx="266382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b="1" i="1" dirty="0">
                <a:latin typeface="Tahoma" pitchFamily="34" charset="0"/>
                <a:cs typeface="Tahoma" pitchFamily="34" charset="0"/>
              </a:rPr>
              <a:t>Struttura</a:t>
            </a:r>
          </a:p>
          <a:p>
            <a:pPr eaLnBrk="1" hangingPunct="1">
              <a:spcBef>
                <a:spcPct val="50000"/>
              </a:spcBef>
            </a:pPr>
            <a:r>
              <a:rPr lang="it-IT" b="1" i="1" dirty="0">
                <a:latin typeface="Tahoma" pitchFamily="34" charset="0"/>
                <a:cs typeface="Tahoma" pitchFamily="34" charset="0"/>
              </a:rPr>
              <a:t>cristallina</a:t>
            </a:r>
          </a:p>
        </p:txBody>
      </p:sp>
      <p:sp>
        <p:nvSpPr>
          <p:cNvPr id="27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146173" y="4519613"/>
            <a:ext cx="1693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Motivo</a:t>
            </a:r>
          </a:p>
        </p:txBody>
      </p:sp>
      <p:grpSp>
        <p:nvGrpSpPr>
          <p:cNvPr id="30" name="Group 12"/>
          <p:cNvGrpSpPr>
            <a:grpSpLocks/>
          </p:cNvGrpSpPr>
          <p:nvPr/>
        </p:nvGrpSpPr>
        <p:grpSpPr bwMode="auto">
          <a:xfrm>
            <a:off x="1945844" y="1259468"/>
            <a:ext cx="8850312" cy="3629061"/>
            <a:chOff x="3116309" y="1180093"/>
            <a:chExt cx="8850285" cy="3629071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437"/>
            <a:stretch>
              <a:fillRect/>
            </a:stretch>
          </p:blipFill>
          <p:spPr bwMode="auto">
            <a:xfrm>
              <a:off x="3479819" y="1219200"/>
              <a:ext cx="8486775" cy="334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116309" y="4439831"/>
              <a:ext cx="1355721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b="1" dirty="0">
                  <a:latin typeface="Arial" panose="020B0604020202020204" pitchFamily="34" charset="0"/>
                  <a:cs typeface="Arial" panose="020B0604020202020204" pitchFamily="34" charset="0"/>
                </a:rPr>
                <a:t>Struttura</a:t>
              </a:r>
            </a:p>
          </p:txBody>
        </p:sp>
        <p:sp>
          <p:nvSpPr>
            <p:cNvPr id="33" name="Text Box 8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105835" y="1180093"/>
              <a:ext cx="2663825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b="1" dirty="0">
                  <a:latin typeface="Arial" panose="020B0604020202020204" pitchFamily="34" charset="0"/>
                  <a:cs typeface="Arial" panose="020B0604020202020204" pitchFamily="34" charset="0"/>
                </a:rPr>
                <a:t>Nodo reticolare</a:t>
              </a:r>
            </a:p>
          </p:txBody>
        </p:sp>
        <p:sp>
          <p:nvSpPr>
            <p:cNvPr id="34" name="Line 10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6877050" y="1484312"/>
              <a:ext cx="599933" cy="452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" name="Text Box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473864" y="4421195"/>
              <a:ext cx="1214446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b="1" dirty="0">
                  <a:latin typeface="Tahoma" pitchFamily="34" charset="0"/>
                  <a:cs typeface="Tahoma" pitchFamily="34" charset="0"/>
                </a:rPr>
                <a:t>Reticolo</a:t>
              </a:r>
            </a:p>
          </p:txBody>
        </p:sp>
      </p:grpSp>
      <p:sp>
        <p:nvSpPr>
          <p:cNvPr id="36" name="CasellaDiTesto 35"/>
          <p:cNvSpPr txBox="1"/>
          <p:nvPr/>
        </p:nvSpPr>
        <p:spPr>
          <a:xfrm>
            <a:off x="3798987" y="29559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2623706" y="483667"/>
            <a:ext cx="66246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en-US" sz="24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STATO </a:t>
            </a:r>
            <a:r>
              <a:rPr lang="it-IT" altLang="en-US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CRISTALLINO</a:t>
            </a:r>
          </a:p>
        </p:txBody>
      </p:sp>
      <p:sp>
        <p:nvSpPr>
          <p:cNvPr id="38" name="Segnaposto piè di pagina 12"/>
          <p:cNvSpPr>
            <a:spLocks noGrp="1"/>
          </p:cNvSpPr>
          <p:nvPr>
            <p:ph type="ftr" sz="quarter" idx="11"/>
          </p:nvPr>
        </p:nvSpPr>
        <p:spPr>
          <a:xfrm>
            <a:off x="2814426" y="6582258"/>
            <a:ext cx="5834406" cy="246221"/>
          </a:xfrm>
        </p:spPr>
        <p:txBody>
          <a:bodyPr>
            <a:noAutofit/>
          </a:bodyPr>
          <a:lstStyle/>
          <a:p>
            <a:r>
              <a:rPr lang="it-IT" sz="1000" i="1" smtClean="0">
                <a:latin typeface="Arial" panose="020B0604020202020204" pitchFamily="34" charset="0"/>
                <a:cs typeface="Arial" panose="020B0604020202020204" pitchFamily="34" charset="0"/>
              </a:rPr>
              <a:t>Alternanza scuola-lavoro, 19 marzo 2019, Istituto di Cristallografia-CNR, Bari</a:t>
            </a:r>
            <a:endParaRPr lang="en-GB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9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1 -0.01574 L 0.27031 -0.015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4" grpId="1"/>
      <p:bldP spid="26" grpId="0"/>
      <p:bldP spid="26" grpId="1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40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4209074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268554" y="1396163"/>
            <a:ext cx="7923446" cy="215554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72"/>
              <a:tabLst/>
            </a:pP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Figure di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diffrazione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X da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polveri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di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tre</a:t>
            </a:r>
            <a:r>
              <a:rPr lang="en-US" sz="2800" dirty="0" smtClean="0"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polimorfi</a:t>
            </a:r>
            <a:r>
              <a:rPr lang="en-US" sz="2800" dirty="0" smtClean="0"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 di </a:t>
            </a:r>
            <a:r>
              <a:rPr lang="en-US" sz="2800" b="0" i="0" u="none" strike="noStrike" kern="1200" dirty="0" smtClean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TiO</a:t>
            </a:r>
            <a:r>
              <a:rPr lang="en-US" sz="2800" b="0" i="0" u="none" strike="noStrike" kern="1200" baseline="-33000" dirty="0" smtClean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2</a:t>
            </a:r>
            <a:r>
              <a:rPr lang="en-US" sz="2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. </a:t>
            </a:r>
            <a:endParaRPr lang="en-US" sz="2800" b="0" i="0" u="none" strike="noStrike" kern="1200" dirty="0" smtClean="0">
              <a:ln>
                <a:noFill/>
              </a:ln>
              <a:solidFill>
                <a:srgbClr val="FF0000"/>
              </a:solidFill>
              <a:latin typeface="Arial" pitchFamily="18"/>
              <a:ea typeface="DejaVu Sans" pitchFamily="2"/>
              <a:cs typeface="Lohit Hindi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72"/>
              <a:tabLst/>
            </a:pPr>
            <a:r>
              <a:rPr lang="en-US" sz="28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I </a:t>
            </a:r>
            <a:r>
              <a:rPr lang="en-US" sz="2800" b="0" i="0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tre</a:t>
            </a:r>
            <a:r>
              <a:rPr lang="en-US" sz="28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</a:t>
            </a:r>
            <a:r>
              <a:rPr lang="en-US" sz="2800" b="0" i="0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polimorfi</a:t>
            </a:r>
            <a:r>
              <a:rPr lang="en-US" sz="28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con la </a:t>
            </a:r>
            <a:r>
              <a:rPr lang="en-US" sz="2800" b="0" i="0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medesima</a:t>
            </a:r>
            <a:r>
              <a:rPr lang="en-US" sz="28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</a:t>
            </a:r>
            <a:r>
              <a:rPr lang="en-US" sz="2800" b="0" i="0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composizione</a:t>
            </a:r>
            <a:r>
              <a:rPr lang="en-US" sz="28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</a:t>
            </a:r>
            <a:r>
              <a:rPr lang="en-US" sz="2800" b="0" i="0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chimica</a:t>
            </a:r>
            <a:r>
              <a:rPr lang="en-US" sz="280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</a:t>
            </a:r>
            <a:r>
              <a:rPr lang="en-US" sz="2800" b="0" i="0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sarebbero</a:t>
            </a:r>
            <a:r>
              <a:rPr lang="en-US" sz="28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</a:t>
            </a:r>
            <a:r>
              <a:rPr lang="en-US" sz="2800" b="0" i="0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indistinguibili</a:t>
            </a:r>
            <a:r>
              <a:rPr lang="en-US" sz="28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da </a:t>
            </a:r>
            <a:r>
              <a:rPr lang="en-US" sz="2800" b="0" i="0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altre</a:t>
            </a:r>
            <a:r>
              <a:rPr lang="en-US" sz="28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 </a:t>
            </a:r>
            <a:r>
              <a:rPr lang="en-US" sz="2800" b="0" i="0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tecniche</a:t>
            </a:r>
            <a:r>
              <a:rPr lang="en-US" sz="28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Lohit Hindi" pitchFamily="2"/>
              </a:rPr>
              <a:t>.</a:t>
            </a:r>
            <a:endParaRPr lang="en-US" sz="2800" b="0" i="0" u="none" strike="noStrike" kern="1200" dirty="0">
              <a:ln>
                <a:noFill/>
              </a:ln>
              <a:solidFill>
                <a:srgbClr val="000000"/>
              </a:solidFill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268555" y="4810778"/>
            <a:ext cx="7869804" cy="9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72"/>
              <a:tabLst/>
            </a:pPr>
            <a:r>
              <a:rPr lang="en-US" sz="2800" b="0" i="0" u="none" strike="noStrike" kern="1200" dirty="0" smtClean="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La </a:t>
            </a:r>
            <a:r>
              <a:rPr lang="en-US" sz="2800" b="0" i="0" u="none" strike="noStrike" kern="1200" dirty="0" err="1" smtClean="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diffrazione</a:t>
            </a:r>
            <a:r>
              <a:rPr lang="en-US" sz="2800" b="0" i="0" u="none" strike="noStrike" kern="1200" dirty="0" smtClean="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 X da </a:t>
            </a:r>
            <a:r>
              <a:rPr lang="en-US" sz="2800" b="0" i="0" u="none" strike="noStrike" kern="1200" dirty="0" err="1" smtClean="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polveri</a:t>
            </a:r>
            <a:r>
              <a:rPr lang="en-US" sz="2800" b="0" i="0" u="none" strike="noStrike" kern="1200" dirty="0" smtClean="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 distingue </a:t>
            </a:r>
            <a:r>
              <a:rPr lang="en-US" sz="2800" dirty="0" err="1" smtClean="0">
                <a:latin typeface="Arial" pitchFamily="18"/>
                <a:ea typeface="DejaVu Sans" pitchFamily="2"/>
                <a:cs typeface="Lohit Hindi" pitchFamily="2"/>
              </a:rPr>
              <a:t>i</a:t>
            </a:r>
            <a:r>
              <a:rPr lang="en-US" sz="2800" dirty="0" smtClean="0">
                <a:latin typeface="Arial" pitchFamily="18"/>
                <a:ea typeface="DejaVu Sans" pitchFamily="2"/>
                <a:cs typeface="Lohit Hindi" pitchFamily="2"/>
              </a:rPr>
              <a:t> </a:t>
            </a:r>
            <a:r>
              <a:rPr lang="en-US" sz="2800" dirty="0" err="1" smtClean="0">
                <a:latin typeface="Arial" pitchFamily="18"/>
                <a:ea typeface="DejaVu Sans" pitchFamily="2"/>
                <a:cs typeface="Lohit Hindi" pitchFamily="2"/>
              </a:rPr>
              <a:t>tre</a:t>
            </a:r>
            <a:r>
              <a:rPr lang="en-US" sz="2800" dirty="0" smtClean="0">
                <a:latin typeface="Arial" pitchFamily="18"/>
                <a:ea typeface="DejaVu Sans" pitchFamily="2"/>
                <a:cs typeface="Lohit Hindi" pitchFamily="2"/>
              </a:rPr>
              <a:t> </a:t>
            </a:r>
            <a:r>
              <a:rPr lang="en-US" sz="2800" dirty="0" err="1" smtClean="0">
                <a:latin typeface="Arial" pitchFamily="18"/>
                <a:ea typeface="DejaVu Sans" pitchFamily="2"/>
                <a:cs typeface="Lohit Hindi" pitchFamily="2"/>
              </a:rPr>
              <a:t>casi</a:t>
            </a:r>
            <a:r>
              <a:rPr lang="en-US" sz="2800" dirty="0" smtClean="0">
                <a:latin typeface="Arial" pitchFamily="18"/>
                <a:ea typeface="DejaVu Sans" pitchFamily="2"/>
                <a:cs typeface="Lohit Hindi" pitchFamily="2"/>
              </a:rPr>
              <a:t> e </a:t>
            </a:r>
            <a:r>
              <a:rPr lang="en-US" sz="2800" dirty="0" err="1" smtClean="0">
                <a:latin typeface="Arial" pitchFamily="18"/>
                <a:ea typeface="DejaVu Sans" pitchFamily="2"/>
                <a:cs typeface="Lohit Hindi" pitchFamily="2"/>
              </a:rPr>
              <a:t>permette</a:t>
            </a:r>
            <a:r>
              <a:rPr lang="en-US" sz="2800" dirty="0" smtClean="0">
                <a:latin typeface="Arial" pitchFamily="18"/>
                <a:ea typeface="DejaVu Sans" pitchFamily="2"/>
                <a:cs typeface="Lohit Hindi" pitchFamily="2"/>
              </a:rPr>
              <a:t> </a:t>
            </a:r>
            <a:r>
              <a:rPr lang="en-US" sz="2800" dirty="0" err="1">
                <a:latin typeface="Arial" pitchFamily="18"/>
                <a:ea typeface="DejaVu Sans" pitchFamily="2"/>
                <a:cs typeface="Lohit Hindi" pitchFamily="2"/>
              </a:rPr>
              <a:t>l</a:t>
            </a:r>
            <a:r>
              <a:rPr lang="en-US" sz="2800" dirty="0" err="1" smtClean="0">
                <a:latin typeface="Arial" pitchFamily="18"/>
                <a:ea typeface="DejaVu Sans" pitchFamily="2"/>
                <a:cs typeface="Lohit Hindi" pitchFamily="2"/>
              </a:rPr>
              <a:t>’identificazione</a:t>
            </a:r>
            <a:r>
              <a:rPr lang="en-US" sz="2800" dirty="0" smtClean="0">
                <a:latin typeface="Arial" pitchFamily="18"/>
                <a:ea typeface="DejaVu Sans" pitchFamily="2"/>
                <a:cs typeface="Lohit Hindi" pitchFamily="2"/>
              </a:rPr>
              <a:t> di </a:t>
            </a:r>
            <a:r>
              <a:rPr lang="en-US" sz="2800" dirty="0" err="1" smtClean="0">
                <a:latin typeface="Arial" pitchFamily="18"/>
                <a:ea typeface="DejaVu Sans" pitchFamily="2"/>
                <a:cs typeface="Lohit Hindi" pitchFamily="2"/>
              </a:rPr>
              <a:t>fase</a:t>
            </a:r>
            <a:r>
              <a:rPr lang="en-US" sz="2800" dirty="0" smtClean="0">
                <a:latin typeface="Arial" pitchFamily="18"/>
                <a:ea typeface="DejaVu Sans" pitchFamily="2"/>
                <a:cs typeface="Lohit Hindi" pitchFamily="2"/>
              </a:rPr>
              <a:t> (</a:t>
            </a:r>
            <a:r>
              <a:rPr lang="en-US" sz="2800" dirty="0" err="1" smtClean="0">
                <a:latin typeface="Arial" pitchFamily="18"/>
                <a:ea typeface="DejaVu Sans" pitchFamily="2"/>
                <a:cs typeface="Lohit Hindi" pitchFamily="2"/>
              </a:rPr>
              <a:t>una</a:t>
            </a:r>
            <a:r>
              <a:rPr lang="en-US" sz="2800" dirty="0" smtClean="0">
                <a:latin typeface="Arial" pitchFamily="18"/>
                <a:ea typeface="DejaVu Sans" pitchFamily="2"/>
                <a:cs typeface="Lohit Hindi" pitchFamily="2"/>
              </a:rPr>
              <a:t> o </a:t>
            </a:r>
            <a:r>
              <a:rPr lang="en-US" sz="2800" dirty="0" err="1" smtClean="0">
                <a:latin typeface="Arial" pitchFamily="18"/>
                <a:ea typeface="DejaVu Sans" pitchFamily="2"/>
                <a:cs typeface="Lohit Hindi" pitchFamily="2"/>
              </a:rPr>
              <a:t>più</a:t>
            </a:r>
            <a:r>
              <a:rPr lang="en-US" sz="2800" dirty="0" smtClean="0">
                <a:latin typeface="Arial" pitchFamily="18"/>
                <a:ea typeface="DejaVu Sans" pitchFamily="2"/>
                <a:cs typeface="Lohit Hindi" pitchFamily="2"/>
              </a:rPr>
              <a:t>).</a:t>
            </a:r>
            <a:endParaRPr lang="en-US" sz="2800" b="0" i="0" u="none" strike="noStrike" kern="1200" dirty="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8" y="727037"/>
            <a:ext cx="3331556" cy="177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2538" y="2697432"/>
            <a:ext cx="3331556" cy="182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2538" y="4717997"/>
            <a:ext cx="3331556" cy="1815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1338" y="723748"/>
            <a:ext cx="1249333" cy="114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15338" y="2849595"/>
            <a:ext cx="1249333" cy="1090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51338" y="4731872"/>
            <a:ext cx="999467" cy="107455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/>
          <p:cNvSpPr txBox="1"/>
          <p:nvPr/>
        </p:nvSpPr>
        <p:spPr>
          <a:xfrm>
            <a:off x="1260982" y="939318"/>
            <a:ext cx="1152536" cy="2973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rutile (TiO</a:t>
            </a:r>
            <a:r>
              <a:rPr lang="en-US" sz="1400" b="1" i="0" u="none" strike="noStrike" kern="1200" baseline="-330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2</a:t>
            </a:r>
            <a:r>
              <a:rPr lang="en-US" sz="1400" b="1" i="0" u="none" strike="noStrike" kern="1200" baseline="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126361" y="4829045"/>
            <a:ext cx="1421777" cy="2973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 err="1">
                <a:ln>
                  <a:noFill/>
                </a:ln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brookite</a:t>
            </a:r>
            <a:r>
              <a:rPr lang="en-US" sz="1400" b="1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 (TiO</a:t>
            </a:r>
            <a:r>
              <a:rPr lang="en-US" sz="1400" b="1" i="0" u="none" strike="noStrike" kern="1200" baseline="-330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2</a:t>
            </a:r>
            <a:r>
              <a:rPr lang="en-US" sz="1400" b="1" i="0" u="none" strike="noStrike" kern="1200" baseline="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102328" y="2947703"/>
            <a:ext cx="1382215" cy="2973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 err="1">
                <a:ln>
                  <a:noFill/>
                </a:ln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anatase</a:t>
            </a:r>
            <a:r>
              <a:rPr lang="en-US" sz="1400" b="1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 (TiO</a:t>
            </a:r>
            <a:r>
              <a:rPr lang="en-US" sz="1400" b="1" i="0" u="none" strike="noStrike" kern="1200" baseline="-330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2</a:t>
            </a:r>
            <a:r>
              <a:rPr lang="en-US" sz="1400" b="1" i="0" u="none" strike="noStrike" kern="1200" baseline="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DejaVu Sans" pitchFamily="2"/>
                <a:cs typeface="Lohit Hindi" pitchFamily="2"/>
              </a:rPr>
              <a:t>)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967728" y="583194"/>
            <a:ext cx="203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POLVERI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716584" y="6498057"/>
            <a:ext cx="6241742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534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41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4209074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5046232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L’identificazione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è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basata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confronto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profilo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diffrazione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sperimentale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relativo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materiale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studiare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profilo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diffrazione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composti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noti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memorizzati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database. 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291455" y="6094740"/>
            <a:ext cx="9173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L’analisi qualitativa è un processo di </a:t>
            </a:r>
            <a:r>
              <a:rPr lang="it-IT" sz="2800" dirty="0" err="1" smtClean="0">
                <a:solidFill>
                  <a:srgbClr val="FF0000"/>
                </a:solidFill>
              </a:rPr>
              <a:t>search</a:t>
            </a:r>
            <a:r>
              <a:rPr lang="it-IT" sz="2800" dirty="0" smtClean="0">
                <a:solidFill>
                  <a:srgbClr val="FF0000"/>
                </a:solidFill>
              </a:rPr>
              <a:t>/match.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879793" y="595640"/>
            <a:ext cx="203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POLVERI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69281" y="989443"/>
            <a:ext cx="12180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buSzPts val="1072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L’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Analisi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Qualitativa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è la </a:t>
            </a:r>
            <a:r>
              <a:rPr lang="en-US" sz="2800" dirty="0" err="1" smtClean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determinazione</a:t>
            </a:r>
            <a:r>
              <a:rPr lang="en-US" sz="2800" dirty="0" smtClean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della</a:t>
            </a:r>
            <a:r>
              <a:rPr lang="en-US" sz="2800" dirty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(e) </a:t>
            </a:r>
            <a:r>
              <a:rPr lang="en-US" sz="2800" dirty="0" err="1" smtClean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fase</a:t>
            </a:r>
            <a:r>
              <a:rPr lang="en-US" sz="2800" dirty="0" smtClean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i</a:t>
            </a:r>
            <a:r>
              <a:rPr lang="en-US" sz="2800" smtClean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chimica</a:t>
            </a:r>
            <a:r>
              <a:rPr lang="en-US" sz="2800" dirty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cristallina</a:t>
            </a:r>
            <a:r>
              <a:rPr lang="en-US" sz="2800" dirty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presente</a:t>
            </a:r>
            <a:r>
              <a:rPr lang="en-US" sz="2800" dirty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in un </a:t>
            </a:r>
            <a:r>
              <a:rPr lang="en-US" sz="2800" dirty="0" err="1" smtClean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materiale</a:t>
            </a:r>
            <a:r>
              <a:rPr lang="en-US" sz="2800" dirty="0" smtClean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DejaVu Sans" pitchFamily="2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570637" y="2014533"/>
            <a:ext cx="6180199" cy="2921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457200" marR="0" lvl="0" indent="-457200" rtl="0" hangingPunct="0">
              <a:spcBef>
                <a:spcPts val="0"/>
              </a:spcBef>
              <a:spcAft>
                <a:spcPts val="0"/>
              </a:spcAft>
              <a:buSzPts val="1072"/>
              <a:buFont typeface="Wingdings" panose="05000000000000000000" pitchFamily="2" charset="2"/>
              <a:buChar char="q"/>
              <a:tabLst/>
            </a:pPr>
            <a:r>
              <a:rPr lang="en-US" sz="2400" b="1" i="0" u="none" strike="noStrike" kern="1200" dirty="0" err="1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Scienze</a:t>
            </a:r>
            <a:r>
              <a:rPr lang="en-US" sz="2400" b="1" i="0" u="none" strike="noStrike" kern="1200" dirty="0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 </a:t>
            </a:r>
            <a:r>
              <a:rPr lang="en-US" sz="2400" b="1" i="0" u="none" strike="noStrike" kern="1200" dirty="0" err="1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Naturali</a:t>
            </a:r>
            <a:endParaRPr lang="en-US" sz="2400" b="1" i="0" u="none" strike="noStrike" kern="1200" dirty="0">
              <a:ln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DejaVu Sans" pitchFamily="2"/>
              <a:cs typeface="Arial" panose="020B0604020202020204" pitchFamily="34" charset="0"/>
            </a:endParaRPr>
          </a:p>
          <a:p>
            <a:pPr marL="457200" marR="0" lvl="0" indent="-457200" rtl="0" hangingPunct="0">
              <a:spcBef>
                <a:spcPts val="0"/>
              </a:spcBef>
              <a:spcAft>
                <a:spcPts val="0"/>
              </a:spcAft>
              <a:buSzPts val="1072"/>
              <a:buFont typeface="Wingdings" panose="05000000000000000000" pitchFamily="2" charset="2"/>
              <a:buChar char="q"/>
              <a:tabLst/>
            </a:pPr>
            <a:r>
              <a:rPr lang="en-US" sz="2400" b="1" i="0" u="none" strike="noStrike" kern="1200" dirty="0" err="1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Scienze</a:t>
            </a:r>
            <a:r>
              <a:rPr lang="en-US" sz="2400" b="1" i="0" u="none" strike="noStrike" kern="1200" dirty="0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 </a:t>
            </a:r>
            <a:r>
              <a:rPr lang="en-US" sz="2400" b="1" i="0" u="none" strike="noStrike" kern="1200" dirty="0" err="1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dei</a:t>
            </a:r>
            <a:r>
              <a:rPr lang="en-US" sz="2400" b="1" i="0" u="none" strike="noStrike" kern="1200" dirty="0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 </a:t>
            </a:r>
            <a:r>
              <a:rPr lang="en-US" sz="2400" b="1" i="0" u="none" strike="noStrike" kern="1200" dirty="0" err="1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Materiali</a:t>
            </a:r>
            <a:endParaRPr lang="en-US" sz="2400" b="1" i="0" u="none" strike="noStrike" kern="1200" dirty="0">
              <a:ln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DejaVu Sans" pitchFamily="2"/>
              <a:cs typeface="Arial" panose="020B0604020202020204" pitchFamily="34" charset="0"/>
            </a:endParaRPr>
          </a:p>
          <a:p>
            <a:pPr marL="457200" marR="0" lvl="0" indent="-457200" rtl="0" hangingPunct="0">
              <a:spcBef>
                <a:spcPts val="0"/>
              </a:spcBef>
              <a:spcAft>
                <a:spcPts val="0"/>
              </a:spcAft>
              <a:buSzPts val="1072"/>
              <a:buFont typeface="Wingdings" panose="05000000000000000000" pitchFamily="2" charset="2"/>
              <a:buChar char="q"/>
              <a:tabLst/>
            </a:pPr>
            <a:r>
              <a:rPr lang="en-US" sz="2400" b="1" i="0" u="none" strike="noStrike" kern="1200" dirty="0" err="1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Farmaceutica</a:t>
            </a:r>
            <a:endParaRPr lang="en-US" sz="2400" b="1" i="0" u="none" strike="noStrike" kern="1200" dirty="0">
              <a:ln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DejaVu Sans" pitchFamily="2"/>
              <a:cs typeface="Arial" panose="020B0604020202020204" pitchFamily="34" charset="0"/>
            </a:endParaRPr>
          </a:p>
          <a:p>
            <a:pPr marL="457200" marR="0" lvl="0" indent="-457200" rtl="0" hangingPunct="0">
              <a:spcBef>
                <a:spcPts val="0"/>
              </a:spcBef>
              <a:spcAft>
                <a:spcPts val="0"/>
              </a:spcAft>
              <a:buSzPts val="1072"/>
              <a:buFont typeface="Wingdings" panose="05000000000000000000" pitchFamily="2" charset="2"/>
              <a:buChar char="q"/>
              <a:tabLst/>
            </a:pPr>
            <a:r>
              <a:rPr lang="en-US" sz="2400" b="1" i="0" u="none" strike="noStrike" kern="1200" dirty="0" err="1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Geologia</a:t>
            </a:r>
            <a:endParaRPr lang="en-US" sz="2400" b="1" i="0" u="none" strike="noStrike" kern="1200" dirty="0">
              <a:ln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DejaVu Sans" pitchFamily="2"/>
              <a:cs typeface="Arial" panose="020B0604020202020204" pitchFamily="34" charset="0"/>
            </a:endParaRPr>
          </a:p>
          <a:p>
            <a:pPr marL="457200" marR="0" lvl="0" indent="-457200" rtl="0" hangingPunct="0">
              <a:spcBef>
                <a:spcPts val="0"/>
              </a:spcBef>
              <a:spcAft>
                <a:spcPts val="0"/>
              </a:spcAft>
              <a:buSzPts val="1072"/>
              <a:buFont typeface="Wingdings" panose="05000000000000000000" pitchFamily="2" charset="2"/>
              <a:buChar char="q"/>
              <a:tabLst/>
            </a:pPr>
            <a:r>
              <a:rPr lang="en-US" sz="2400" b="1" i="0" u="none" strike="noStrike" kern="1200" dirty="0" err="1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Ingegneria</a:t>
            </a:r>
            <a:endParaRPr lang="en-US" sz="2400" b="1" i="0" u="none" strike="noStrike" kern="1200" dirty="0">
              <a:ln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DejaVu Sans" pitchFamily="2"/>
              <a:cs typeface="Arial" panose="020B0604020202020204" pitchFamily="34" charset="0"/>
            </a:endParaRPr>
          </a:p>
          <a:p>
            <a:pPr marL="457200" marR="0" lvl="0" indent="-457200" rtl="0" hangingPunct="0">
              <a:spcBef>
                <a:spcPts val="0"/>
              </a:spcBef>
              <a:spcAft>
                <a:spcPts val="0"/>
              </a:spcAft>
              <a:buSzPts val="1072"/>
              <a:buFont typeface="Wingdings" panose="05000000000000000000" pitchFamily="2" charset="2"/>
              <a:buChar char="q"/>
              <a:tabLst/>
            </a:pPr>
            <a:r>
              <a:rPr lang="en-US" sz="2400" b="1" i="0" u="none" strike="noStrike" kern="1200" dirty="0" err="1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Metallurgia</a:t>
            </a:r>
            <a:endParaRPr lang="en-US" sz="2400" b="1" i="0" u="none" strike="noStrike" kern="1200" dirty="0">
              <a:ln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DejaVu Sans" pitchFamily="2"/>
              <a:cs typeface="Arial" panose="020B0604020202020204" pitchFamily="34" charset="0"/>
            </a:endParaRPr>
          </a:p>
          <a:p>
            <a:pPr marL="457200" marR="0" lvl="0" indent="-457200" rtl="0" hangingPunct="0">
              <a:spcBef>
                <a:spcPts val="0"/>
              </a:spcBef>
              <a:spcAft>
                <a:spcPts val="0"/>
              </a:spcAft>
              <a:buSzPts val="1072"/>
              <a:buFont typeface="Wingdings" panose="05000000000000000000" pitchFamily="2" charset="2"/>
              <a:buChar char="q"/>
              <a:tabLst/>
            </a:pPr>
            <a:r>
              <a:rPr lang="en-US" sz="2400" b="1" i="0" u="none" strike="noStrike" kern="1200" dirty="0" err="1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Scienza</a:t>
            </a:r>
            <a:r>
              <a:rPr lang="en-US" sz="2400" b="1" i="0" u="none" strike="noStrike" kern="1200" dirty="0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 </a:t>
            </a:r>
            <a:r>
              <a:rPr lang="en-US" sz="2400" b="1" i="0" u="none" strike="noStrike" kern="1200" dirty="0" err="1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Forense</a:t>
            </a:r>
            <a:endParaRPr lang="en-US" sz="2400" b="1" i="0" u="none" strike="noStrike" kern="1200" dirty="0">
              <a:ln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DejaVu Sans" pitchFamily="2"/>
              <a:cs typeface="Arial" panose="020B0604020202020204" pitchFamily="34" charset="0"/>
            </a:endParaRPr>
          </a:p>
          <a:p>
            <a:pPr marL="457200" marR="0" lvl="0" indent="-457200" rtl="0" hangingPunct="0">
              <a:spcBef>
                <a:spcPts val="0"/>
              </a:spcBef>
              <a:spcAft>
                <a:spcPts val="0"/>
              </a:spcAft>
              <a:buSzPts val="1072"/>
              <a:buFont typeface="Wingdings" panose="05000000000000000000" pitchFamily="2" charset="2"/>
              <a:buChar char="q"/>
              <a:tabLst/>
            </a:pPr>
            <a:r>
              <a:rPr lang="en-US" sz="2400" b="1" i="0" u="none" strike="noStrike" kern="1200" dirty="0" err="1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Beni</a:t>
            </a:r>
            <a:r>
              <a:rPr lang="en-US" sz="2400" b="1" i="0" u="none" strike="noStrike" kern="1200" dirty="0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 </a:t>
            </a:r>
            <a:r>
              <a:rPr lang="en-US" sz="2400" b="1" i="0" u="none" strike="noStrike" kern="1200" dirty="0" err="1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Culturali</a:t>
            </a:r>
            <a:endParaRPr lang="en-US" sz="2400" b="1" i="0" u="none" strike="noStrike" kern="1200" dirty="0">
              <a:ln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DejaVu Sans" pitchFamily="2"/>
              <a:cs typeface="Arial" panose="020B0604020202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787" y="3916243"/>
            <a:ext cx="1277134" cy="84716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233" y="2857358"/>
            <a:ext cx="1277134" cy="86277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233" y="1888933"/>
            <a:ext cx="1277134" cy="815947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1741544" y="1322528"/>
            <a:ext cx="8588415" cy="4795207"/>
            <a:chOff x="1741544" y="1301819"/>
            <a:chExt cx="8588415" cy="4795207"/>
          </a:xfrm>
        </p:grpSpPr>
        <p:sp>
          <p:nvSpPr>
            <p:cNvPr id="15" name="Ovale 14"/>
            <p:cNvSpPr/>
            <p:nvPr/>
          </p:nvSpPr>
          <p:spPr>
            <a:xfrm>
              <a:off x="1741544" y="1301819"/>
              <a:ext cx="8588415" cy="479520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2301787" y="2746944"/>
              <a:ext cx="75884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ANALISI QUALITATIVA DI FRAMMENTI DI INTONACO DI FONTANA MOSAICATA DI POMPEI</a:t>
              </a:r>
              <a:endParaRPr lang="en-GB" sz="32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801731" y="6502654"/>
            <a:ext cx="6588537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32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10" grpId="0"/>
      <p:bldP spid="10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200400" y="6501691"/>
            <a:ext cx="8153400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42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4209074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766656" y="584775"/>
            <a:ext cx="9694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POLVERI: SOFTWARE PER ANALISI QUALITATIVA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46" y="1589665"/>
            <a:ext cx="5089364" cy="384883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5627972"/>
            <a:ext cx="1196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Autori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Altomare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A.,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Corriero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N., Cuocci, C. ,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Falcicchio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A. , Moliterni, A. and Rizzi,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93" y="2183907"/>
            <a:ext cx="7227784" cy="196994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818" y="4218124"/>
            <a:ext cx="7028733" cy="103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3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43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4209074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868218" y="540116"/>
            <a:ext cx="203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POLVERI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" y="1063336"/>
            <a:ext cx="1219199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 soluzione strutturale da polveri microcristalline è più complessa di quella da cristallo singolo perché il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diffrattogramma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da polveri </a:t>
            </a:r>
            <a:r>
              <a:rPr lang="it-IT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è tridimensionale ma monodimensionale.</a:t>
            </a:r>
          </a:p>
          <a:p>
            <a:pPr algn="just"/>
            <a:endParaRPr lang="it-IT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Poichè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 polvere è un aggregato di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microcristalliti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che, sottoposti a raggi X, partecipano tutti al fenomeno della diffrazione, i picchi di diffrazione si sovrappongono.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0774" y="3135105"/>
            <a:ext cx="5386244" cy="34038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721006" y="6492875"/>
            <a:ext cx="5889594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2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44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4842987" y="505727"/>
            <a:ext cx="203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POLVERI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209074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312470" y="1424882"/>
            <a:ext cx="6770248" cy="5114030"/>
            <a:chOff x="567" y="794"/>
            <a:chExt cx="4526" cy="3498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474" y="794"/>
              <a:ext cx="3075" cy="3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7" y="1056"/>
              <a:ext cx="4526" cy="32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10" name="Gruppo 9"/>
          <p:cNvGrpSpPr/>
          <p:nvPr/>
        </p:nvGrpSpPr>
        <p:grpSpPr>
          <a:xfrm>
            <a:off x="2416085" y="1641664"/>
            <a:ext cx="4276452" cy="3186067"/>
            <a:chOff x="3364979" y="1556792"/>
            <a:chExt cx="4276452" cy="3186067"/>
          </a:xfrm>
        </p:grpSpPr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3364979" y="1723051"/>
              <a:ext cx="720725" cy="669925"/>
            </a:xfrm>
            <a:prstGeom prst="line">
              <a:avLst/>
            </a:prstGeom>
            <a:noFill/>
            <a:ln w="25560">
              <a:solidFill>
                <a:srgbClr val="33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297650" y="3730034"/>
              <a:ext cx="581025" cy="1012825"/>
            </a:xfrm>
            <a:prstGeom prst="line">
              <a:avLst/>
            </a:prstGeom>
            <a:noFill/>
            <a:ln w="25560">
              <a:solidFill>
                <a:srgbClr val="33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5342596" y="3730033"/>
              <a:ext cx="387350" cy="1012825"/>
            </a:xfrm>
            <a:prstGeom prst="line">
              <a:avLst/>
            </a:prstGeom>
            <a:noFill/>
            <a:ln w="25560">
              <a:solidFill>
                <a:srgbClr val="33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>
              <a:off x="5937344" y="3876082"/>
              <a:ext cx="373063" cy="720725"/>
            </a:xfrm>
            <a:prstGeom prst="line">
              <a:avLst/>
            </a:prstGeom>
            <a:noFill/>
            <a:ln w="25560">
              <a:solidFill>
                <a:srgbClr val="33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H="1">
              <a:off x="6807199" y="1556792"/>
              <a:ext cx="834232" cy="588111"/>
            </a:xfrm>
            <a:prstGeom prst="line">
              <a:avLst/>
            </a:prstGeom>
            <a:noFill/>
            <a:ln w="25560">
              <a:solidFill>
                <a:srgbClr val="33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Rettangolo 15"/>
          <p:cNvSpPr/>
          <p:nvPr/>
        </p:nvSpPr>
        <p:spPr>
          <a:xfrm>
            <a:off x="100282" y="918103"/>
            <a:ext cx="85868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picchi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diffrattogramma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sperimentale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corrispondono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</a:p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effetti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diffrazione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riflessi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)!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781" y="670723"/>
            <a:ext cx="1694712" cy="5680866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10097043" y="670642"/>
            <a:ext cx="1111435" cy="1933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9544484" y="147184"/>
            <a:ext cx="1965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riflessi (indici di Miller)</a:t>
            </a:r>
            <a:endParaRPr lang="en-GB" sz="1200" b="1" dirty="0"/>
          </a:p>
        </p:txBody>
      </p:sp>
      <p:cxnSp>
        <p:nvCxnSpPr>
          <p:cNvPr id="23" name="Connettore 2 22"/>
          <p:cNvCxnSpPr>
            <a:stCxn id="19" idx="2"/>
          </p:cNvCxnSpPr>
          <p:nvPr/>
        </p:nvCxnSpPr>
        <p:spPr>
          <a:xfrm>
            <a:off x="10527464" y="424183"/>
            <a:ext cx="250591" cy="1605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219786" y="6396486"/>
            <a:ext cx="5277035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954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45</a:t>
            </a:fld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255373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-311855" y="1078878"/>
            <a:ext cx="7536358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5963" algn="just">
              <a:lnSpc>
                <a:spcPct val="150000"/>
              </a:lnSpc>
              <a:buClr>
                <a:srgbClr val="0066CC"/>
              </a:buClr>
            </a:pP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Determinazione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cella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cristallina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5399136" y="560025"/>
            <a:ext cx="1933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POLVERI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82"/>
          <p:cNvGrpSpPr>
            <a:grpSpLocks/>
          </p:cNvGrpSpPr>
          <p:nvPr/>
        </p:nvGrpSpPr>
        <p:grpSpPr bwMode="auto">
          <a:xfrm>
            <a:off x="8802713" y="5013176"/>
            <a:ext cx="1871663" cy="1296987"/>
            <a:chOff x="4014" y="3248"/>
            <a:chExt cx="1179" cy="817"/>
          </a:xfrm>
        </p:grpSpPr>
        <p:pic>
          <p:nvPicPr>
            <p:cNvPr id="26" name="Picture 68" descr="cubic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58" y="3482"/>
              <a:ext cx="635" cy="583"/>
            </a:xfrm>
            <a:prstGeom prst="rect">
              <a:avLst/>
            </a:prstGeom>
            <a:noFill/>
          </p:spPr>
        </p:pic>
        <p:sp>
          <p:nvSpPr>
            <p:cNvPr id="27" name="Line 81"/>
            <p:cNvSpPr>
              <a:spLocks noChangeShapeType="1"/>
            </p:cNvSpPr>
            <p:nvPr/>
          </p:nvSpPr>
          <p:spPr bwMode="auto">
            <a:xfrm>
              <a:off x="4014" y="3248"/>
              <a:ext cx="544" cy="31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" name="Group 87"/>
          <p:cNvGrpSpPr>
            <a:grpSpLocks/>
          </p:cNvGrpSpPr>
          <p:nvPr/>
        </p:nvGrpSpPr>
        <p:grpSpPr bwMode="auto">
          <a:xfrm>
            <a:off x="9450785" y="4365104"/>
            <a:ext cx="2087562" cy="1035050"/>
            <a:chOff x="4105" y="2931"/>
            <a:chExt cx="1315" cy="652"/>
          </a:xfrm>
        </p:grpSpPr>
        <p:pic>
          <p:nvPicPr>
            <p:cNvPr id="29" name="Picture 69" descr="esagona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39" y="3113"/>
              <a:ext cx="681" cy="470"/>
            </a:xfrm>
            <a:prstGeom prst="rect">
              <a:avLst/>
            </a:prstGeom>
            <a:noFill/>
          </p:spPr>
        </p:pic>
        <p:sp>
          <p:nvSpPr>
            <p:cNvPr id="30" name="Line 83"/>
            <p:cNvSpPr>
              <a:spLocks noChangeShapeType="1"/>
            </p:cNvSpPr>
            <p:nvPr/>
          </p:nvSpPr>
          <p:spPr bwMode="auto">
            <a:xfrm>
              <a:off x="4105" y="2931"/>
              <a:ext cx="589" cy="2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" name="Group 91"/>
          <p:cNvGrpSpPr>
            <a:grpSpLocks/>
          </p:cNvGrpSpPr>
          <p:nvPr/>
        </p:nvGrpSpPr>
        <p:grpSpPr bwMode="auto">
          <a:xfrm>
            <a:off x="9485710" y="3501008"/>
            <a:ext cx="1943100" cy="1112838"/>
            <a:chOff x="4105" y="2366"/>
            <a:chExt cx="1224" cy="701"/>
          </a:xfrm>
        </p:grpSpPr>
        <p:pic>
          <p:nvPicPr>
            <p:cNvPr id="32" name="Picture 67" descr="romboedric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97" y="2366"/>
              <a:ext cx="532" cy="701"/>
            </a:xfrm>
            <a:prstGeom prst="rect">
              <a:avLst/>
            </a:prstGeom>
            <a:noFill/>
          </p:spPr>
        </p:pic>
        <p:sp>
          <p:nvSpPr>
            <p:cNvPr id="33" name="Line 88"/>
            <p:cNvSpPr>
              <a:spLocks noChangeShapeType="1"/>
            </p:cNvSpPr>
            <p:nvPr/>
          </p:nvSpPr>
          <p:spPr bwMode="auto">
            <a:xfrm>
              <a:off x="4105" y="2614"/>
              <a:ext cx="635" cy="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4" name="Group 97"/>
          <p:cNvGrpSpPr>
            <a:grpSpLocks/>
          </p:cNvGrpSpPr>
          <p:nvPr/>
        </p:nvGrpSpPr>
        <p:grpSpPr bwMode="auto">
          <a:xfrm>
            <a:off x="9485710" y="2730933"/>
            <a:ext cx="2232025" cy="898525"/>
            <a:chOff x="4150" y="2208"/>
            <a:chExt cx="1406" cy="566"/>
          </a:xfrm>
        </p:grpSpPr>
        <p:pic>
          <p:nvPicPr>
            <p:cNvPr id="35" name="Picture 70" descr="tetragonal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65" y="2208"/>
              <a:ext cx="691" cy="496"/>
            </a:xfrm>
            <a:prstGeom prst="rect">
              <a:avLst/>
            </a:prstGeom>
            <a:noFill/>
          </p:spPr>
        </p:pic>
        <p:sp>
          <p:nvSpPr>
            <p:cNvPr id="36" name="Line 92"/>
            <p:cNvSpPr>
              <a:spLocks noChangeShapeType="1"/>
            </p:cNvSpPr>
            <p:nvPr/>
          </p:nvSpPr>
          <p:spPr bwMode="auto">
            <a:xfrm flipV="1">
              <a:off x="4150" y="2704"/>
              <a:ext cx="680" cy="7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7" name="Group 98"/>
          <p:cNvGrpSpPr>
            <a:grpSpLocks/>
          </p:cNvGrpSpPr>
          <p:nvPr/>
        </p:nvGrpSpPr>
        <p:grpSpPr bwMode="auto">
          <a:xfrm>
            <a:off x="9485710" y="1866837"/>
            <a:ext cx="2232025" cy="1295400"/>
            <a:chOff x="4150" y="1706"/>
            <a:chExt cx="1406" cy="816"/>
          </a:xfrm>
        </p:grpSpPr>
        <p:pic>
          <p:nvPicPr>
            <p:cNvPr id="38" name="Picture 66" descr="ortorombic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76" y="1706"/>
              <a:ext cx="680" cy="544"/>
            </a:xfrm>
            <a:prstGeom prst="rect">
              <a:avLst/>
            </a:prstGeom>
            <a:noFill/>
          </p:spPr>
        </p:pic>
        <p:sp>
          <p:nvSpPr>
            <p:cNvPr id="39" name="Line 93"/>
            <p:cNvSpPr>
              <a:spLocks noChangeShapeType="1"/>
            </p:cNvSpPr>
            <p:nvPr/>
          </p:nvSpPr>
          <p:spPr bwMode="auto">
            <a:xfrm flipV="1">
              <a:off x="4150" y="2205"/>
              <a:ext cx="634" cy="31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0" name="Group 99"/>
          <p:cNvGrpSpPr>
            <a:grpSpLocks/>
          </p:cNvGrpSpPr>
          <p:nvPr/>
        </p:nvGrpSpPr>
        <p:grpSpPr bwMode="auto">
          <a:xfrm>
            <a:off x="9413702" y="930733"/>
            <a:ext cx="2014538" cy="1801812"/>
            <a:chOff x="4151" y="1161"/>
            <a:chExt cx="1269" cy="1135"/>
          </a:xfrm>
        </p:grpSpPr>
        <p:pic>
          <p:nvPicPr>
            <p:cNvPr id="41" name="Picture 62" descr="monoclin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39" y="1161"/>
              <a:ext cx="681" cy="54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2" name="Line 94"/>
            <p:cNvSpPr>
              <a:spLocks noChangeShapeType="1"/>
            </p:cNvSpPr>
            <p:nvPr/>
          </p:nvSpPr>
          <p:spPr bwMode="auto">
            <a:xfrm flipV="1">
              <a:off x="4151" y="1706"/>
              <a:ext cx="589" cy="59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3" name="Group 100"/>
          <p:cNvGrpSpPr>
            <a:grpSpLocks/>
          </p:cNvGrpSpPr>
          <p:nvPr/>
        </p:nvGrpSpPr>
        <p:grpSpPr bwMode="auto">
          <a:xfrm>
            <a:off x="8909646" y="858725"/>
            <a:ext cx="1368425" cy="1296988"/>
            <a:chOff x="3923" y="1207"/>
            <a:chExt cx="862" cy="817"/>
          </a:xfrm>
        </p:grpSpPr>
        <p:pic>
          <p:nvPicPr>
            <p:cNvPr id="44" name="Picture 58" descr="triclin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69" y="1207"/>
              <a:ext cx="816" cy="486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5" name="Line 95"/>
            <p:cNvSpPr>
              <a:spLocks noChangeShapeType="1"/>
            </p:cNvSpPr>
            <p:nvPr/>
          </p:nvSpPr>
          <p:spPr bwMode="auto">
            <a:xfrm flipV="1">
              <a:off x="3923" y="1752"/>
              <a:ext cx="227" cy="2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46" name="Tabella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218692"/>
              </p:ext>
            </p:extLst>
          </p:nvPr>
        </p:nvGraphicFramePr>
        <p:xfrm>
          <a:off x="3318935" y="2189501"/>
          <a:ext cx="6121400" cy="2773680"/>
        </p:xfrm>
        <a:graphic>
          <a:graphicData uri="http://schemas.openxmlformats.org/drawingml/2006/table">
            <a:tbl>
              <a:tblPr/>
              <a:tblGrid>
                <a:gridCol w="1800225"/>
                <a:gridCol w="1655762"/>
                <a:gridCol w="2665413"/>
              </a:tblGrid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Triclino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a ≠ b ≠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      a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≠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b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≠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Monoclino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a ≠ b ≠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a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b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≠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Ortorombico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a ≠ b ≠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      a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b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Tetragonale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a = b ≠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      a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b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Trigonale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a = b =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      a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b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≠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Esagonale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a = b ≠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a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b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=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Cubico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a = b =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       a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b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7" name="Immagin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5520" y="2724990"/>
            <a:ext cx="925386" cy="1269499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279856" y="6356350"/>
            <a:ext cx="5498977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29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46</a:t>
            </a:fld>
            <a:endParaRPr lang="en-GB"/>
          </a:p>
        </p:txBody>
      </p:sp>
      <p:sp>
        <p:nvSpPr>
          <p:cNvPr id="4" name="Rettangolo 3"/>
          <p:cNvSpPr/>
          <p:nvPr/>
        </p:nvSpPr>
        <p:spPr>
          <a:xfrm>
            <a:off x="-634915" y="835972"/>
            <a:ext cx="7443384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5963" algn="just">
              <a:lnSpc>
                <a:spcPct val="150000"/>
              </a:lnSpc>
              <a:buClr>
                <a:srgbClr val="0066CC"/>
              </a:buClr>
            </a:pP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Determinazione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gruppo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spaziale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864838"/>
              </p:ext>
            </p:extLst>
          </p:nvPr>
        </p:nvGraphicFramePr>
        <p:xfrm>
          <a:off x="9709860" y="1590666"/>
          <a:ext cx="2571653" cy="1533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" r:id="rId3" imgW="8419048" imgH="5020376" progId="PBrush">
                  <p:embed/>
                </p:oleObj>
              </mc:Choice>
              <mc:Fallback>
                <p:oleObj r:id="rId3" imgW="8419048" imgH="502037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9860" y="1590666"/>
                        <a:ext cx="2571653" cy="15337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293898"/>
              </p:ext>
            </p:extLst>
          </p:nvPr>
        </p:nvGraphicFramePr>
        <p:xfrm>
          <a:off x="9634165" y="4508017"/>
          <a:ext cx="2544016" cy="1825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" r:id="rId5" imgW="6771429" imgH="4858428" progId="PBrush">
                  <p:embed/>
                </p:oleObj>
              </mc:Choice>
              <mc:Fallback>
                <p:oleObj r:id="rId5" imgW="6771429" imgH="485842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4165" y="4508017"/>
                        <a:ext cx="2544016" cy="18252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934195"/>
            <a:ext cx="9709860" cy="405552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0640291" y="3184578"/>
            <a:ext cx="12405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i="1" dirty="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GB" sz="16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GB" sz="1600" baseline="-25000" dirty="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GB" sz="1600" dirty="0" smtClean="0">
                <a:solidFill>
                  <a:srgbClr val="000000"/>
                </a:solidFill>
                <a:latin typeface="Times New Roman" pitchFamily="18" charset="0"/>
              </a:rPr>
              <a:t>/</a:t>
            </a:r>
            <a:r>
              <a:rPr lang="en-GB" sz="1600" i="1" dirty="0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</a:p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</a:rPr>
              <a:t>,  y,  z</a:t>
            </a:r>
          </a:p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</a:rPr>
              <a:t>-x,  y, -z+1/2</a:t>
            </a:r>
          </a:p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</a:rPr>
              <a:t>-x, -y, -z</a:t>
            </a:r>
          </a:p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</a:rPr>
              <a:t> x, -y,  z+1/2</a:t>
            </a:r>
            <a:endParaRPr lang="en-GB" sz="16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8779" y="3181475"/>
            <a:ext cx="925386" cy="12694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5399136" y="560025"/>
            <a:ext cx="1933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POLVERI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255373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12" name="Segnaposto piè di pagina 12"/>
          <p:cNvSpPr txBox="1">
            <a:spLocks/>
          </p:cNvSpPr>
          <p:nvPr/>
        </p:nvSpPr>
        <p:spPr>
          <a:xfrm>
            <a:off x="3456324" y="6538912"/>
            <a:ext cx="5834406" cy="246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Lezione teorica sulla Cristallografia, 8 aprile 2017, Liceo 'E. Einstein' Molfetta</a:t>
            </a:r>
            <a:endParaRPr lang="en-GB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Alternanza scuola-lavoro, 19 marzo 2019, Istituto di Cristallografia-CNR, Bari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5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47</a:t>
            </a:fld>
            <a:endParaRPr lang="en-GB"/>
          </a:p>
        </p:txBody>
      </p:sp>
      <p:sp>
        <p:nvSpPr>
          <p:cNvPr id="4" name="Rettangolo 3"/>
          <p:cNvSpPr/>
          <p:nvPr/>
        </p:nvSpPr>
        <p:spPr>
          <a:xfrm>
            <a:off x="5399136" y="560025"/>
            <a:ext cx="1933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POLVERI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255373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7" name="Rettangolo 6"/>
          <p:cNvSpPr/>
          <p:nvPr/>
        </p:nvSpPr>
        <p:spPr>
          <a:xfrm>
            <a:off x="0" y="926241"/>
            <a:ext cx="8153400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5963">
              <a:lnSpc>
                <a:spcPct val="150000"/>
              </a:lnSpc>
              <a:buClr>
                <a:srgbClr val="0066CC"/>
              </a:buClr>
            </a:pP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Decomposizione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diffrattogramma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45" y="1806769"/>
            <a:ext cx="9240998" cy="4221492"/>
          </a:xfrm>
          <a:prstGeom prst="rect">
            <a:avLst/>
          </a:prstGeom>
        </p:spPr>
      </p:pic>
      <p:pic>
        <p:nvPicPr>
          <p:cNvPr id="9" name="Picture 2" descr="Risultati immagini per omino stilizz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119" y="4528853"/>
            <a:ext cx="694170" cy="14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217641"/>
            <a:ext cx="1812305" cy="6075051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938509" y="6356350"/>
            <a:ext cx="5969493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48</a:t>
            </a:fld>
            <a:endParaRPr lang="en-GB"/>
          </a:p>
        </p:txBody>
      </p:sp>
      <p:sp>
        <p:nvSpPr>
          <p:cNvPr id="4" name="Rettangolo 3"/>
          <p:cNvSpPr/>
          <p:nvPr/>
        </p:nvSpPr>
        <p:spPr>
          <a:xfrm>
            <a:off x="5399136" y="560025"/>
            <a:ext cx="1933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POLVERI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255373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679" y="2588843"/>
            <a:ext cx="2536236" cy="22901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45" y="2007461"/>
            <a:ext cx="6127509" cy="386698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0" y="926241"/>
            <a:ext cx="8153400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66CC"/>
              </a:buClr>
            </a:pP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Determinazioni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posizioni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atomiche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766579" y="1121907"/>
            <a:ext cx="8918740" cy="5170785"/>
            <a:chOff x="1741544" y="1301819"/>
            <a:chExt cx="8588415" cy="4795207"/>
          </a:xfrm>
        </p:grpSpPr>
        <p:sp>
          <p:nvSpPr>
            <p:cNvPr id="14" name="Ovale 13"/>
            <p:cNvSpPr/>
            <p:nvPr/>
          </p:nvSpPr>
          <p:spPr>
            <a:xfrm>
              <a:off x="1741544" y="1301819"/>
              <a:ext cx="8588415" cy="479520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2333352" y="2878830"/>
              <a:ext cx="7674348" cy="191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CRISTALLIZZAZIONE E STUDIO CRISTALLOGRAFICO DELL’ ACIDO ACETILSALICILICO (PRINCIPIO ATTIVO DELL’ ASPIRINA) C</a:t>
              </a:r>
              <a:r>
                <a:rPr lang="it-IT" sz="32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it-IT" sz="32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it-IT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it-IT" sz="32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32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453413" y="6387677"/>
            <a:ext cx="5330301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173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009372" y="6492866"/>
            <a:ext cx="6370782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49</a:t>
            </a:fld>
            <a:endParaRPr lang="en-GB"/>
          </a:p>
        </p:txBody>
      </p:sp>
      <p:sp>
        <p:nvSpPr>
          <p:cNvPr id="4" name="Rettangolo 3"/>
          <p:cNvSpPr/>
          <p:nvPr/>
        </p:nvSpPr>
        <p:spPr>
          <a:xfrm>
            <a:off x="744009" y="523005"/>
            <a:ext cx="10901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POLVERI:SOFTWARE PER SOLUZIONE STRUTTURALE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255373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09" y="1147262"/>
            <a:ext cx="5569527" cy="461825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6099" y="5708844"/>
            <a:ext cx="1041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Autori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Altomare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C. Cuocci, C.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Giacovazzo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A. Moliterni, R. Rizzi, N.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Corriero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and A.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Falcicchio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Risultati immagini per aspirina moleco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354" y="1479355"/>
            <a:ext cx="1408859" cy="105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136" y="2366478"/>
            <a:ext cx="3676079" cy="347691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794136" y="1492495"/>
            <a:ext cx="4642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</a:rPr>
              <a:t>Cella</a:t>
            </a:r>
            <a:r>
              <a:rPr lang="en-GB" dirty="0" smtClean="0"/>
              <a:t>: </a:t>
            </a:r>
            <a:r>
              <a:rPr lang="en-GB" b="1" dirty="0" smtClean="0"/>
              <a:t>11.234  6.545  11.226 90.0  95.89 90.0</a:t>
            </a:r>
            <a:endParaRPr lang="en-GB" b="1" dirty="0"/>
          </a:p>
          <a:p>
            <a:r>
              <a:rPr lang="en-GB" sz="2400" dirty="0" err="1" smtClean="0">
                <a:solidFill>
                  <a:srgbClr val="FF0000"/>
                </a:solidFill>
              </a:rPr>
              <a:t>Gruppo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spaziale</a:t>
            </a:r>
            <a:r>
              <a:rPr lang="en-GB" sz="2400" dirty="0" smtClean="0">
                <a:solidFill>
                  <a:srgbClr val="FF0000"/>
                </a:solidFill>
              </a:rPr>
              <a:t>: </a:t>
            </a:r>
            <a:r>
              <a:rPr lang="en-GB" b="1" i="1" dirty="0" smtClean="0"/>
              <a:t>P</a:t>
            </a:r>
            <a:r>
              <a:rPr lang="en-GB" b="1" dirty="0" smtClean="0"/>
              <a:t> 2</a:t>
            </a:r>
            <a:r>
              <a:rPr lang="en-GB" b="1" baseline="-25000" dirty="0" smtClean="0"/>
              <a:t>1</a:t>
            </a:r>
            <a:r>
              <a:rPr lang="en-GB" b="1" dirty="0" smtClean="0"/>
              <a:t>/</a:t>
            </a:r>
            <a:r>
              <a:rPr lang="en-GB" b="1" i="1" dirty="0" smtClean="0"/>
              <a:t>c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88889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5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3798987" y="58016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5" name="Segnaposto piè di pagina 12"/>
          <p:cNvSpPr>
            <a:spLocks noGrp="1"/>
          </p:cNvSpPr>
          <p:nvPr>
            <p:ph type="ftr" sz="quarter" idx="11"/>
          </p:nvPr>
        </p:nvSpPr>
        <p:spPr>
          <a:xfrm>
            <a:off x="2326986" y="6538912"/>
            <a:ext cx="5834406" cy="246221"/>
          </a:xfrm>
        </p:spPr>
        <p:txBody>
          <a:bodyPr>
            <a:noAutofit/>
          </a:bodyPr>
          <a:lstStyle/>
          <a:p>
            <a:r>
              <a:rPr lang="it-IT" sz="1000" i="1" smtClean="0">
                <a:latin typeface="Arial" panose="020B0604020202020204" pitchFamily="34" charset="0"/>
                <a:cs typeface="Arial" panose="020B0604020202020204" pitchFamily="34" charset="0"/>
              </a:rPr>
              <a:t>Alternanza scuola-lavoro, 19 marzo 2019, Istituto di Cristallografia-CNR, Bari</a:t>
            </a:r>
            <a:endParaRPr lang="en-GB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 descr="motivoripet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457" y="1795897"/>
            <a:ext cx="2990498" cy="27536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863589" y="567388"/>
            <a:ext cx="60483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3200" dirty="0" smtClean="0">
                <a:solidFill>
                  <a:srgbClr val="FF3300"/>
                </a:solidFill>
                <a:cs typeface="Arial" panose="020B0604020202020204" pitchFamily="34" charset="0"/>
              </a:rPr>
              <a:t>IL RETICOLO</a:t>
            </a:r>
            <a:endParaRPr lang="it-IT" altLang="en-US" sz="32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1225699"/>
            <a:ext cx="12192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just">
              <a:buClr>
                <a:srgbClr val="FF3300"/>
              </a:buClr>
              <a:buFont typeface="Wingdings" panose="05000000000000000000" pitchFamily="2" charset="2"/>
              <a:buNone/>
            </a:pPr>
            <a:endParaRPr lang="it-IT" altLang="en-US" dirty="0">
              <a:cs typeface="Arial" panose="020B060402020202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906537" y="1667642"/>
            <a:ext cx="23789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z="32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altLang="en-US" sz="32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piano</a:t>
            </a:r>
            <a:endParaRPr lang="it-IT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" descr="figreticol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7226" y="1795897"/>
            <a:ext cx="3881910" cy="27536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0" y="4975917"/>
            <a:ext cx="1219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lang="it-IT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direzioni </a:t>
            </a:r>
            <a:r>
              <a:rPr lang="it-IT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reticolari non </a:t>
            </a:r>
            <a:r>
              <a:rPr lang="it-IT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collineari con una origine in comune individuano una </a:t>
            </a:r>
            <a:r>
              <a:rPr lang="it-IT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cella</a:t>
            </a:r>
            <a:r>
              <a:rPr lang="it-IT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e 12"/>
          <p:cNvSpPr/>
          <p:nvPr/>
        </p:nvSpPr>
        <p:spPr>
          <a:xfrm>
            <a:off x="8042067" y="3125619"/>
            <a:ext cx="1352144" cy="1352145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63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4255373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5" name="Segnaposto piè di pagina 12"/>
          <p:cNvSpPr txBox="1">
            <a:spLocks/>
          </p:cNvSpPr>
          <p:nvPr/>
        </p:nvSpPr>
        <p:spPr>
          <a:xfrm>
            <a:off x="3456324" y="6538912"/>
            <a:ext cx="5834406" cy="246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Lezione teorica sulla Cristallografia, 8 aprile 2017, Liceo 'E. Einstein' Molfetta</a:t>
            </a:r>
            <a:endParaRPr lang="en-GB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48746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studio dei materiali cristallini è fondamentale in moltissimi campi scientifici, tecnologici, teorici e applicativi.</a:t>
            </a:r>
            <a:endParaRPr lang="en-GB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8510" y="2037964"/>
            <a:ext cx="12256655" cy="50167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PARACETAMOLO: C</a:t>
            </a:r>
            <a:r>
              <a:rPr lang="it-IT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it-IT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just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Il paracetamolo è un importante farmaco analgesico e antipiretico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usato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 livello mondiale. </a:t>
            </a: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paracetamolo 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 polimorfismo </a:t>
            </a:r>
            <a:r>
              <a:rPr lang="it-IT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(stessa 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 chimica, diversa struttura </a:t>
            </a:r>
            <a:r>
              <a:rPr lang="it-IT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cristallina) ed 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esiste in tre forme </a:t>
            </a:r>
            <a:r>
              <a:rPr lang="it-IT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cristalline oltre ad esistere in 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forma </a:t>
            </a:r>
            <a:r>
              <a:rPr lang="it-IT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amorfa:</a:t>
            </a:r>
            <a:endParaRPr lang="it-IT" sz="24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Forma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I: stabile, monoclino, 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gruppo spaziale </a:t>
            </a:r>
            <a:r>
              <a:rPr 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just"/>
            <a:endParaRPr lang="it-IT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Forma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II: metastabile, ortorombico, 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gruppo spaziale </a:t>
            </a:r>
            <a:r>
              <a:rPr 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bca</a:t>
            </a:r>
            <a:r>
              <a:rPr 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Forma III: instabile, monoclina,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gruppo spaziale </a:t>
            </a:r>
            <a:r>
              <a:rPr lang="it-IT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lum bright="-50000"/>
            <a:alphaModFix/>
          </a:blip>
          <a:srcRect/>
          <a:stretch>
            <a:fillRect/>
          </a:stretch>
        </p:blipFill>
        <p:spPr>
          <a:xfrm>
            <a:off x="9954827" y="931150"/>
            <a:ext cx="2134745" cy="1144954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906" y="3727185"/>
            <a:ext cx="1457094" cy="114469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43" y="4676572"/>
            <a:ext cx="2729985" cy="97292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31974" y="5353320"/>
            <a:ext cx="1544686" cy="1504680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295646" y="6602570"/>
            <a:ext cx="5836328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96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51</a:t>
            </a:fld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255373" y="0"/>
            <a:ext cx="354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Studio di cristalli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450771" y="1092983"/>
            <a:ext cx="6531429" cy="461665"/>
          </a:xfrm>
          <a:prstGeom prst="rect">
            <a:avLst/>
          </a:prstGeom>
          <a:solidFill>
            <a:srgbClr val="19C3FF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CARATTERIZZAZIONE DI NUOVI MATERIALI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480483" y="2073282"/>
            <a:ext cx="1951682" cy="461665"/>
          </a:xfrm>
          <a:prstGeom prst="rect">
            <a:avLst/>
          </a:prstGeom>
          <a:solidFill>
            <a:srgbClr val="19C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MINERALI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178636" y="3262989"/>
            <a:ext cx="5755586" cy="461665"/>
          </a:xfrm>
          <a:prstGeom prst="rect">
            <a:avLst/>
          </a:prstGeom>
          <a:solidFill>
            <a:srgbClr val="19C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PROGETTAZIONE DI NUOVI FARMACI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446589" y="4899729"/>
            <a:ext cx="3618583" cy="461665"/>
          </a:xfrm>
          <a:prstGeom prst="rect">
            <a:avLst/>
          </a:prstGeom>
          <a:solidFill>
            <a:srgbClr val="19C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NANOTECNOLOGIE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172" y="597418"/>
            <a:ext cx="1719759" cy="170669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02" y="1299228"/>
            <a:ext cx="2219325" cy="2009775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165" y="2852511"/>
            <a:ext cx="1618180" cy="161818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0" y="5460861"/>
            <a:ext cx="4018349" cy="461665"/>
          </a:xfrm>
          <a:prstGeom prst="rect">
            <a:avLst/>
          </a:prstGeom>
          <a:solidFill>
            <a:srgbClr val="19C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BIOLOGIA STRUTTURALE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831" y="4917638"/>
            <a:ext cx="2292124" cy="1573697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6881" y="4128394"/>
            <a:ext cx="2215119" cy="1824216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807434" y="6468005"/>
            <a:ext cx="6443822" cy="365125"/>
          </a:xfrm>
        </p:spPr>
        <p:txBody>
          <a:bodyPr/>
          <a:lstStyle/>
          <a:p>
            <a:r>
              <a:rPr lang="it-IT" dirty="0" smtClean="0"/>
              <a:t>Alternanza scuola-lavoro, 19 marzo 2019, Istituto di Cristallografia-CNR, Bari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38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piè di pagina 1"/>
          <p:cNvSpPr>
            <a:spLocks noGrp="1"/>
          </p:cNvSpPr>
          <p:nvPr>
            <p:ph type="ftr" sz="quarter" idx="11"/>
          </p:nvPr>
        </p:nvSpPr>
        <p:spPr bwMode="auto">
          <a:xfrm>
            <a:off x="2374773" y="6357038"/>
            <a:ext cx="7442456" cy="3642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en-US" i="1" smtClean="0"/>
              <a:t>Alternanza scuola-lavoro, 19 marzo 2019, Istituto di Cristallografia-CNR, Bari</a:t>
            </a:r>
            <a:endParaRPr lang="en-US" altLang="en-US" i="1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9F34E-A596-4AA5-97D1-8D2F29157A7B}" type="slidenum">
              <a:rPr lang="en-US" altLang="en-US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14341" name="CasellaDiTesto 7"/>
          <p:cNvSpPr txBox="1">
            <a:spLocks noChangeArrowheads="1"/>
          </p:cNvSpPr>
          <p:nvPr/>
        </p:nvSpPr>
        <p:spPr bwMode="auto">
          <a:xfrm>
            <a:off x="0" y="433578"/>
            <a:ext cx="12191999" cy="126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altLang="en-US" sz="2539" dirty="0">
                <a:latin typeface="Arial" panose="020B0604020202020204" pitchFamily="34" charset="0"/>
                <a:cs typeface="Arial" panose="020B0604020202020204" pitchFamily="34" charset="0"/>
              </a:rPr>
              <a:t>Studio </a:t>
            </a:r>
            <a:r>
              <a:rPr lang="it-IT" altLang="en-US" sz="2539" dirty="0" err="1">
                <a:latin typeface="Arial" panose="020B0604020202020204" pitchFamily="34" charset="0"/>
                <a:cs typeface="Arial" panose="020B0604020202020204" pitchFamily="34" charset="0"/>
              </a:rPr>
              <a:t>diffrattometrico</a:t>
            </a:r>
            <a:r>
              <a:rPr lang="it-IT" altLang="en-US" sz="2539" dirty="0">
                <a:latin typeface="Arial" panose="020B0604020202020204" pitchFamily="34" charset="0"/>
                <a:cs typeface="Arial" panose="020B0604020202020204" pitchFamily="34" charset="0"/>
              </a:rPr>
              <a:t> di frammenti di ceramica neolitica provenienti dal Museo del </a:t>
            </a:r>
            <a:r>
              <a:rPr lang="it-IT" altLang="en-US" sz="2539" dirty="0" err="1">
                <a:latin typeface="Arial" panose="020B0604020202020204" pitchFamily="34" charset="0"/>
                <a:cs typeface="Arial" panose="020B0604020202020204" pitchFamily="34" charset="0"/>
              </a:rPr>
              <a:t>Pulo</a:t>
            </a:r>
            <a:r>
              <a:rPr lang="it-IT" altLang="en-US" sz="2539" dirty="0">
                <a:latin typeface="Arial" panose="020B0604020202020204" pitchFamily="34" charset="0"/>
                <a:cs typeface="Arial" panose="020B0604020202020204" pitchFamily="34" charset="0"/>
              </a:rPr>
              <a:t> di Molfetta. Ceramica impressa a crudo con motivi ottenuti con l’orlo di una conchiglia e disposti a denti di lupo (</a:t>
            </a:r>
            <a:r>
              <a:rPr lang="it-IT" altLang="en-US" sz="2539" dirty="0" err="1">
                <a:latin typeface="Arial" panose="020B0604020202020204" pitchFamily="34" charset="0"/>
                <a:cs typeface="Arial" panose="020B0604020202020204" pitchFamily="34" charset="0"/>
              </a:rPr>
              <a:t>rockers</a:t>
            </a:r>
            <a:r>
              <a:rPr lang="it-IT" altLang="en-US" sz="2539" dirty="0">
                <a:latin typeface="Arial" panose="020B0604020202020204" pitchFamily="34" charset="0"/>
                <a:cs typeface="Arial" panose="020B0604020202020204" pitchFamily="34" charset="0"/>
              </a:rPr>
              <a:t>) (6000 a.C.)</a:t>
            </a:r>
            <a:endParaRPr lang="en-GB" altLang="en-US" sz="253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2" name="AutoShape 2" descr="blob:https://web.whatsapp.com/02bdc2d7-50eb-485d-ac82-7439519e4331"/>
          <p:cNvSpPr>
            <a:spLocks noChangeAspect="1" noChangeArrowheads="1"/>
          </p:cNvSpPr>
          <p:nvPr/>
        </p:nvSpPr>
        <p:spPr bwMode="auto">
          <a:xfrm>
            <a:off x="1667955" y="-130999"/>
            <a:ext cx="276393" cy="27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632"/>
          </a:p>
        </p:txBody>
      </p:sp>
      <p:pic>
        <p:nvPicPr>
          <p:cNvPr id="14343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78" y="2112753"/>
            <a:ext cx="3890626" cy="291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29" y="2112753"/>
            <a:ext cx="4261341" cy="319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3"/>
          <p:cNvSpPr>
            <a:spLocks noChangeArrowheads="1"/>
          </p:cNvSpPr>
          <p:nvPr/>
        </p:nvSpPr>
        <p:spPr bwMode="auto">
          <a:xfrm>
            <a:off x="642310" y="5723355"/>
            <a:ext cx="11466832" cy="39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altLang="en-US" sz="1995" dirty="0">
                <a:solidFill>
                  <a:srgbClr val="C00000"/>
                </a:solidFill>
              </a:rPr>
              <a:t>Preparazione di polveri cristalline</a:t>
            </a:r>
            <a:r>
              <a:rPr lang="en-GB" altLang="en-US" sz="1995" dirty="0">
                <a:solidFill>
                  <a:srgbClr val="C00000"/>
                </a:solidFill>
              </a:rPr>
              <a:t> e </a:t>
            </a:r>
            <a:r>
              <a:rPr lang="en-GB" altLang="en-US" sz="1995" dirty="0" err="1">
                <a:solidFill>
                  <a:srgbClr val="C00000"/>
                </a:solidFill>
              </a:rPr>
              <a:t>loro</a:t>
            </a:r>
            <a:r>
              <a:rPr lang="en-GB" altLang="en-US" sz="1995" dirty="0">
                <a:solidFill>
                  <a:srgbClr val="C00000"/>
                </a:solidFill>
              </a:rPr>
              <a:t> </a:t>
            </a:r>
            <a:r>
              <a:rPr lang="en-GB" altLang="en-US" sz="1995" dirty="0" err="1">
                <a:solidFill>
                  <a:srgbClr val="C00000"/>
                </a:solidFill>
              </a:rPr>
              <a:t>posizionamento</a:t>
            </a:r>
            <a:r>
              <a:rPr lang="en-GB" altLang="en-US" sz="1995" dirty="0">
                <a:solidFill>
                  <a:srgbClr val="C00000"/>
                </a:solidFill>
              </a:rPr>
              <a:t> in </a:t>
            </a:r>
            <a:r>
              <a:rPr lang="en-GB" altLang="en-US" sz="1995" dirty="0" err="1">
                <a:solidFill>
                  <a:srgbClr val="C00000"/>
                </a:solidFill>
              </a:rPr>
              <a:t>capillari</a:t>
            </a:r>
            <a:r>
              <a:rPr lang="en-GB" altLang="en-US" sz="1995" dirty="0">
                <a:solidFill>
                  <a:srgbClr val="C00000"/>
                </a:solidFill>
              </a:rPr>
              <a:t> di </a:t>
            </a:r>
            <a:r>
              <a:rPr lang="en-GB" altLang="en-US" sz="1995" dirty="0" err="1">
                <a:solidFill>
                  <a:srgbClr val="C00000"/>
                </a:solidFill>
              </a:rPr>
              <a:t>vetro</a:t>
            </a:r>
            <a:r>
              <a:rPr lang="en-GB" altLang="en-US" sz="1995" dirty="0">
                <a:solidFill>
                  <a:srgbClr val="C00000"/>
                </a:solidFill>
              </a:rPr>
              <a:t> per </a:t>
            </a:r>
            <a:r>
              <a:rPr lang="en-GB" altLang="en-US" sz="1995" dirty="0" err="1">
                <a:solidFill>
                  <a:srgbClr val="C00000"/>
                </a:solidFill>
              </a:rPr>
              <a:t>riprese</a:t>
            </a:r>
            <a:r>
              <a:rPr lang="en-GB" altLang="en-US" sz="1995" dirty="0">
                <a:solidFill>
                  <a:srgbClr val="C00000"/>
                </a:solidFill>
              </a:rPr>
              <a:t> </a:t>
            </a:r>
            <a:r>
              <a:rPr lang="en-GB" altLang="en-US" sz="1995" dirty="0" err="1">
                <a:solidFill>
                  <a:srgbClr val="C00000"/>
                </a:solidFill>
              </a:rPr>
              <a:t>diffrattometriche</a:t>
            </a:r>
            <a:endParaRPr lang="it-IT" altLang="en-US" sz="1995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piè di pagina 1"/>
          <p:cNvSpPr>
            <a:spLocks noGrp="1"/>
          </p:cNvSpPr>
          <p:nvPr>
            <p:ph type="ftr" sz="quarter" idx="11"/>
          </p:nvPr>
        </p:nvSpPr>
        <p:spPr bwMode="auto">
          <a:xfrm>
            <a:off x="3549443" y="6539861"/>
            <a:ext cx="5002424" cy="3642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en-US" i="1" smtClean="0"/>
              <a:t>Alternanza scuola-lavoro, 19 marzo 2019, Istituto di Cristallografia-CNR, Bari</a:t>
            </a:r>
            <a:endParaRPr lang="en-US" altLang="en-US" i="1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3B49C-CF9E-4B44-BE3A-6F946C1AF38E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pic>
        <p:nvPicPr>
          <p:cNvPr id="16389" name="Picture 2" descr="Risultati immagini per celestina minerale sici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227" y="746182"/>
            <a:ext cx="1544633" cy="115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Risultati immagini per quarzo minerale sardeg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74" y="764897"/>
            <a:ext cx="1507205" cy="113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24" y="2048252"/>
            <a:ext cx="5762505" cy="273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79" y="750501"/>
            <a:ext cx="12135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AutoShape 6" descr="Risultati immagini per rame minerale cornovaglia"/>
          <p:cNvSpPr>
            <a:spLocks noChangeAspect="1" noChangeArrowheads="1"/>
          </p:cNvSpPr>
          <p:nvPr/>
        </p:nvSpPr>
        <p:spPr bwMode="auto">
          <a:xfrm>
            <a:off x="1667955" y="-130999"/>
            <a:ext cx="276393" cy="27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632"/>
          </a:p>
        </p:txBody>
      </p:sp>
      <p:pic>
        <p:nvPicPr>
          <p:cNvPr id="16394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83" y="763456"/>
            <a:ext cx="1757686" cy="11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AutoShape 8" descr="Risultati immagini per leucite minerale vesuvio"/>
          <p:cNvSpPr>
            <a:spLocks noChangeAspect="1" noChangeArrowheads="1"/>
          </p:cNvSpPr>
          <p:nvPr/>
        </p:nvSpPr>
        <p:spPr bwMode="auto">
          <a:xfrm>
            <a:off x="1806151" y="7198"/>
            <a:ext cx="276393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632"/>
          </a:p>
        </p:txBody>
      </p:sp>
      <p:pic>
        <p:nvPicPr>
          <p:cNvPr id="16396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574" y="746182"/>
            <a:ext cx="1438107" cy="11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0" descr="Risultati immagini per pyrite mineral connecticu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186" y="734665"/>
            <a:ext cx="1403557" cy="106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Immagin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26" y="4981328"/>
            <a:ext cx="1671313" cy="146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Immagin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73" y="5004361"/>
            <a:ext cx="1903081" cy="142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Immagin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86" y="5031713"/>
            <a:ext cx="1914597" cy="13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Immagin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26" y="5077778"/>
            <a:ext cx="1541754" cy="138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Immagin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063" y="5031713"/>
            <a:ext cx="1659798" cy="14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" y="1976994"/>
            <a:ext cx="4354741" cy="123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8" y="3291004"/>
            <a:ext cx="2892019" cy="233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6066" y="41910"/>
            <a:ext cx="12078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Studio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diffrattometrico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di frammenti di ceramica neolitica provenienti dal Museo del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Pulo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di Molfetta. Ceramica impressa a crudo con motivi ottenuti con l’orlo di una conchiglia e disposti a denti di lupo (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rockers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) (6000 a.C.)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6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6</a:t>
            </a:fld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3798987" y="58016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5" name="Segnaposto piè di pagina 12"/>
          <p:cNvSpPr>
            <a:spLocks noGrp="1"/>
          </p:cNvSpPr>
          <p:nvPr>
            <p:ph type="ftr" sz="quarter" idx="11"/>
          </p:nvPr>
        </p:nvSpPr>
        <p:spPr>
          <a:xfrm>
            <a:off x="2326986" y="6538912"/>
            <a:ext cx="5834406" cy="246221"/>
          </a:xfrm>
        </p:spPr>
        <p:txBody>
          <a:bodyPr>
            <a:noAutofit/>
          </a:bodyPr>
          <a:lstStyle/>
          <a:p>
            <a:r>
              <a:rPr lang="it-IT" sz="1000" i="1" smtClean="0">
                <a:latin typeface="Arial" panose="020B0604020202020204" pitchFamily="34" charset="0"/>
                <a:cs typeface="Arial" panose="020B0604020202020204" pitchFamily="34" charset="0"/>
              </a:rPr>
              <a:t>Alternanza scuola-lavoro, 19 marzo 2019, Istituto di Cristallografia-CNR, Bari</a:t>
            </a:r>
            <a:endParaRPr lang="en-GB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863589" y="567388"/>
            <a:ext cx="60483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3200" dirty="0" smtClean="0">
                <a:solidFill>
                  <a:srgbClr val="FF3300"/>
                </a:solidFill>
                <a:cs typeface="Arial" panose="020B0604020202020204" pitchFamily="34" charset="0"/>
              </a:rPr>
              <a:t>LA CELLA</a:t>
            </a:r>
            <a:endParaRPr lang="it-IT" altLang="en-US" sz="32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8" descr="figreticol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3360409"/>
            <a:ext cx="3082925" cy="218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4925" y="1195388"/>
            <a:ext cx="121570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just">
              <a:buClr>
                <a:srgbClr val="FF3300"/>
              </a:buClr>
              <a:buFont typeface="Wingdings" panose="05000000000000000000" pitchFamily="2" charset="2"/>
              <a:buNone/>
            </a:pPr>
            <a:r>
              <a:rPr lang="it-IT" altLang="en-US" b="1" dirty="0">
                <a:cs typeface="Arial" panose="020B0604020202020204" pitchFamily="34" charset="0"/>
              </a:rPr>
              <a:t>Il reticolo può essere descritto mediante la ripetizione di una unità </a:t>
            </a:r>
            <a:r>
              <a:rPr lang="it-IT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(cella) </a:t>
            </a:r>
            <a:r>
              <a:rPr lang="it-IT" altLang="en-US" b="1" dirty="0">
                <a:cs typeface="Arial" panose="020B0604020202020204" pitchFamily="34" charset="0"/>
              </a:rPr>
              <a:t>lungo le direzioni reticolari individuate dagli spigoli della cella.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4925" y="2351088"/>
            <a:ext cx="121570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 la cella unitaria non contiene alcun punto al suo interno e tutti i punti reticolari sono vertici della cella, quest’ultima si dice </a:t>
            </a:r>
            <a:r>
              <a:rPr lang="it-IT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primitiva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4925" y="3882211"/>
            <a:ext cx="25209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Esempi di</a:t>
            </a:r>
            <a:r>
              <a:rPr lang="it-IT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celle primitive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590789" y="5383039"/>
            <a:ext cx="43211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caso 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contrario,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 cella è detta </a:t>
            </a:r>
            <a:r>
              <a:rPr lang="it-IT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multipla o </a:t>
            </a:r>
            <a:r>
              <a:rPr lang="it-IT" altLang="en-US" sz="2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centrata</a:t>
            </a:r>
            <a:endParaRPr lang="it-IT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figreticol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3702" y="3559175"/>
            <a:ext cx="2994025" cy="2187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95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7</a:t>
            </a:fld>
            <a:endParaRPr lang="en-GB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68877" y="1272677"/>
            <a:ext cx="94341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Cella unitaria per un reticolo </a:t>
            </a:r>
            <a:r>
              <a:rPr lang="it-IT" altLang="en-US" sz="2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tridimensionale</a:t>
            </a:r>
            <a:endParaRPr lang="it-IT" altLang="en-US" sz="28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fil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8852" y="1795897"/>
            <a:ext cx="3343275" cy="24780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852657" y="4084061"/>
            <a:ext cx="662622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z="28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altLang="en-US" sz="2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en-US" sz="28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altLang="en-US" sz="2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en-US" sz="28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altLang="en-US" sz="2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traslazioni reticolari </a:t>
            </a:r>
          </a:p>
          <a:p>
            <a:pPr>
              <a:spcBef>
                <a:spcPct val="50000"/>
              </a:spcBef>
            </a:pPr>
            <a:r>
              <a:rPr lang="it-IT" altLang="en-US" sz="2800" b="1" dirty="0">
                <a:solidFill>
                  <a:srgbClr val="FF3300"/>
                </a:solidFill>
                <a:latin typeface="Symbol" panose="05050102010706020507" pitchFamily="18" charset="2"/>
              </a:rPr>
              <a:t>a</a:t>
            </a:r>
            <a:r>
              <a:rPr lang="it-IT" altLang="en-US" sz="2800" dirty="0"/>
              <a:t>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angolo tra i vettori </a:t>
            </a:r>
            <a:r>
              <a:rPr lang="it-IT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</a:p>
          <a:p>
            <a:pPr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it-IT" altLang="en-US" sz="2800" b="1" dirty="0">
                <a:solidFill>
                  <a:srgbClr val="FF3300"/>
                </a:solidFill>
                <a:latin typeface="Symbol" panose="05050102010706020507" pitchFamily="18" charset="2"/>
              </a:rPr>
              <a:t>b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angolo tra i vettori </a:t>
            </a:r>
            <a:r>
              <a:rPr lang="it-IT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it-IT" altLang="en-US" sz="2800" b="1" dirty="0">
                <a:solidFill>
                  <a:srgbClr val="FF3300"/>
                </a:solidFill>
                <a:latin typeface="Symbol" panose="05050102010706020507" pitchFamily="18" charset="2"/>
              </a:rPr>
              <a:t>g</a:t>
            </a:r>
            <a:r>
              <a:rPr lang="it-IT" altLang="en-US" sz="2800" dirty="0"/>
              <a:t>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angolo tra  i vettori </a:t>
            </a:r>
            <a:r>
              <a:rPr lang="it-IT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798987" y="58016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863589" y="567388"/>
            <a:ext cx="60483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3200" dirty="0" smtClean="0">
                <a:solidFill>
                  <a:srgbClr val="FF3300"/>
                </a:solidFill>
                <a:cs typeface="Arial" panose="020B0604020202020204" pitchFamily="34" charset="0"/>
              </a:rPr>
              <a:t>LA CELLA</a:t>
            </a:r>
            <a:endParaRPr lang="it-IT" altLang="en-US" sz="32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9" name="Segnaposto piè di pagina 12"/>
          <p:cNvSpPr>
            <a:spLocks noGrp="1"/>
          </p:cNvSpPr>
          <p:nvPr>
            <p:ph type="ftr" sz="quarter" idx="11"/>
          </p:nvPr>
        </p:nvSpPr>
        <p:spPr>
          <a:xfrm>
            <a:off x="2814426" y="6582258"/>
            <a:ext cx="5834406" cy="246221"/>
          </a:xfrm>
        </p:spPr>
        <p:txBody>
          <a:bodyPr>
            <a:noAutofit/>
          </a:bodyPr>
          <a:lstStyle/>
          <a:p>
            <a:r>
              <a:rPr lang="it-IT" sz="1000" i="1" smtClean="0">
                <a:latin typeface="Arial" panose="020B0604020202020204" pitchFamily="34" charset="0"/>
                <a:cs typeface="Arial" panose="020B0604020202020204" pitchFamily="34" charset="0"/>
              </a:rPr>
              <a:t>Alternanza scuola-lavoro, 19 marzo 2019, Istituto di Cristallografia-CNR, Bari</a:t>
            </a:r>
            <a:endParaRPr lang="en-GB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3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8</a:t>
            </a:fld>
            <a:endParaRPr lang="en-GB"/>
          </a:p>
        </p:txBody>
      </p:sp>
      <p:sp>
        <p:nvSpPr>
          <p:cNvPr id="5" name="Segnaposto piè di pagina 12"/>
          <p:cNvSpPr>
            <a:spLocks noGrp="1"/>
          </p:cNvSpPr>
          <p:nvPr>
            <p:ph type="ftr" sz="quarter" idx="11"/>
          </p:nvPr>
        </p:nvSpPr>
        <p:spPr>
          <a:xfrm>
            <a:off x="2326986" y="6538912"/>
            <a:ext cx="5834406" cy="246221"/>
          </a:xfrm>
        </p:spPr>
        <p:txBody>
          <a:bodyPr>
            <a:noAutofit/>
          </a:bodyPr>
          <a:lstStyle/>
          <a:p>
            <a:r>
              <a:rPr lang="it-IT" sz="1000" i="1" smtClean="0">
                <a:latin typeface="Arial" panose="020B0604020202020204" pitchFamily="34" charset="0"/>
                <a:cs typeface="Arial" panose="020B0604020202020204" pitchFamily="34" charset="0"/>
              </a:rPr>
              <a:t>Alternanza scuola-lavoro, 19 marzo 2019, Istituto di Cristallografia-CNR, Bari</a:t>
            </a:r>
            <a:endParaRPr lang="en-GB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798987" y="58016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863589" y="567388"/>
            <a:ext cx="60483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3200" dirty="0" smtClean="0">
                <a:solidFill>
                  <a:srgbClr val="FF3300"/>
                </a:solidFill>
                <a:cs typeface="Arial" panose="020B0604020202020204" pitchFamily="34" charset="0"/>
              </a:rPr>
              <a:t>LA CELLA</a:t>
            </a:r>
            <a:endParaRPr lang="it-IT" altLang="en-US" sz="32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grpSp>
        <p:nvGrpSpPr>
          <p:cNvPr id="8" name="Group 82"/>
          <p:cNvGrpSpPr>
            <a:grpSpLocks/>
          </p:cNvGrpSpPr>
          <p:nvPr/>
        </p:nvGrpSpPr>
        <p:grpSpPr bwMode="auto">
          <a:xfrm>
            <a:off x="9055591" y="5541077"/>
            <a:ext cx="1871663" cy="1296987"/>
            <a:chOff x="4014" y="3248"/>
            <a:chExt cx="1179" cy="817"/>
          </a:xfrm>
        </p:grpSpPr>
        <p:pic>
          <p:nvPicPr>
            <p:cNvPr id="9" name="Picture 68" descr="cubic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58" y="3482"/>
              <a:ext cx="635" cy="583"/>
            </a:xfrm>
            <a:prstGeom prst="rect">
              <a:avLst/>
            </a:prstGeom>
            <a:noFill/>
          </p:spPr>
        </p:pic>
        <p:sp>
          <p:nvSpPr>
            <p:cNvPr id="10" name="Line 81"/>
            <p:cNvSpPr>
              <a:spLocks noChangeShapeType="1"/>
            </p:cNvSpPr>
            <p:nvPr/>
          </p:nvSpPr>
          <p:spPr bwMode="auto">
            <a:xfrm>
              <a:off x="4014" y="3248"/>
              <a:ext cx="544" cy="31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87"/>
          <p:cNvGrpSpPr>
            <a:grpSpLocks/>
          </p:cNvGrpSpPr>
          <p:nvPr/>
        </p:nvGrpSpPr>
        <p:grpSpPr bwMode="auto">
          <a:xfrm>
            <a:off x="9703663" y="4893005"/>
            <a:ext cx="2087562" cy="1035050"/>
            <a:chOff x="4105" y="2931"/>
            <a:chExt cx="1315" cy="652"/>
          </a:xfrm>
        </p:grpSpPr>
        <p:pic>
          <p:nvPicPr>
            <p:cNvPr id="12" name="Picture 69" descr="esagona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39" y="3113"/>
              <a:ext cx="681" cy="470"/>
            </a:xfrm>
            <a:prstGeom prst="rect">
              <a:avLst/>
            </a:prstGeom>
            <a:noFill/>
          </p:spPr>
        </p:pic>
        <p:sp>
          <p:nvSpPr>
            <p:cNvPr id="13" name="Line 83"/>
            <p:cNvSpPr>
              <a:spLocks noChangeShapeType="1"/>
            </p:cNvSpPr>
            <p:nvPr/>
          </p:nvSpPr>
          <p:spPr bwMode="auto">
            <a:xfrm>
              <a:off x="4105" y="2931"/>
              <a:ext cx="589" cy="2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91"/>
          <p:cNvGrpSpPr>
            <a:grpSpLocks/>
          </p:cNvGrpSpPr>
          <p:nvPr/>
        </p:nvGrpSpPr>
        <p:grpSpPr bwMode="auto">
          <a:xfrm>
            <a:off x="9738588" y="4028909"/>
            <a:ext cx="1943100" cy="1112838"/>
            <a:chOff x="4105" y="2366"/>
            <a:chExt cx="1224" cy="701"/>
          </a:xfrm>
        </p:grpSpPr>
        <p:pic>
          <p:nvPicPr>
            <p:cNvPr id="15" name="Picture 67" descr="romboedric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97" y="2366"/>
              <a:ext cx="532" cy="701"/>
            </a:xfrm>
            <a:prstGeom prst="rect">
              <a:avLst/>
            </a:prstGeom>
            <a:noFill/>
          </p:spPr>
        </p:pic>
        <p:sp>
          <p:nvSpPr>
            <p:cNvPr id="16" name="Line 88"/>
            <p:cNvSpPr>
              <a:spLocks noChangeShapeType="1"/>
            </p:cNvSpPr>
            <p:nvPr/>
          </p:nvSpPr>
          <p:spPr bwMode="auto">
            <a:xfrm>
              <a:off x="4105" y="2614"/>
              <a:ext cx="635" cy="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97"/>
          <p:cNvGrpSpPr>
            <a:grpSpLocks/>
          </p:cNvGrpSpPr>
          <p:nvPr/>
        </p:nvGrpSpPr>
        <p:grpSpPr bwMode="auto">
          <a:xfrm>
            <a:off x="9738588" y="3258834"/>
            <a:ext cx="2232025" cy="898525"/>
            <a:chOff x="4150" y="2208"/>
            <a:chExt cx="1406" cy="566"/>
          </a:xfrm>
        </p:grpSpPr>
        <p:pic>
          <p:nvPicPr>
            <p:cNvPr id="18" name="Picture 70" descr="tetragonal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65" y="2208"/>
              <a:ext cx="691" cy="496"/>
            </a:xfrm>
            <a:prstGeom prst="rect">
              <a:avLst/>
            </a:prstGeom>
            <a:noFill/>
          </p:spPr>
        </p:pic>
        <p:sp>
          <p:nvSpPr>
            <p:cNvPr id="19" name="Line 92"/>
            <p:cNvSpPr>
              <a:spLocks noChangeShapeType="1"/>
            </p:cNvSpPr>
            <p:nvPr/>
          </p:nvSpPr>
          <p:spPr bwMode="auto">
            <a:xfrm flipV="1">
              <a:off x="4150" y="2704"/>
              <a:ext cx="680" cy="7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0" name="Group 98"/>
          <p:cNvGrpSpPr>
            <a:grpSpLocks/>
          </p:cNvGrpSpPr>
          <p:nvPr/>
        </p:nvGrpSpPr>
        <p:grpSpPr bwMode="auto">
          <a:xfrm>
            <a:off x="9738588" y="2394738"/>
            <a:ext cx="2232025" cy="1295400"/>
            <a:chOff x="4150" y="1706"/>
            <a:chExt cx="1406" cy="816"/>
          </a:xfrm>
        </p:grpSpPr>
        <p:pic>
          <p:nvPicPr>
            <p:cNvPr id="21" name="Picture 66" descr="ortorombic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76" y="1706"/>
              <a:ext cx="680" cy="544"/>
            </a:xfrm>
            <a:prstGeom prst="rect">
              <a:avLst/>
            </a:prstGeom>
            <a:noFill/>
          </p:spPr>
        </p:pic>
        <p:sp>
          <p:nvSpPr>
            <p:cNvPr id="22" name="Line 93"/>
            <p:cNvSpPr>
              <a:spLocks noChangeShapeType="1"/>
            </p:cNvSpPr>
            <p:nvPr/>
          </p:nvSpPr>
          <p:spPr bwMode="auto">
            <a:xfrm flipV="1">
              <a:off x="4150" y="2205"/>
              <a:ext cx="634" cy="31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3" name="Group 99"/>
          <p:cNvGrpSpPr>
            <a:grpSpLocks/>
          </p:cNvGrpSpPr>
          <p:nvPr/>
        </p:nvGrpSpPr>
        <p:grpSpPr bwMode="auto">
          <a:xfrm>
            <a:off x="9666580" y="1458634"/>
            <a:ext cx="2014538" cy="1801812"/>
            <a:chOff x="4151" y="1161"/>
            <a:chExt cx="1269" cy="1135"/>
          </a:xfrm>
        </p:grpSpPr>
        <p:pic>
          <p:nvPicPr>
            <p:cNvPr id="24" name="Picture 62" descr="monoclin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39" y="1161"/>
              <a:ext cx="681" cy="54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5" name="Line 94"/>
            <p:cNvSpPr>
              <a:spLocks noChangeShapeType="1"/>
            </p:cNvSpPr>
            <p:nvPr/>
          </p:nvSpPr>
          <p:spPr bwMode="auto">
            <a:xfrm flipV="1">
              <a:off x="4151" y="1706"/>
              <a:ext cx="589" cy="59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6" name="Group 100"/>
          <p:cNvGrpSpPr>
            <a:grpSpLocks/>
          </p:cNvGrpSpPr>
          <p:nvPr/>
        </p:nvGrpSpPr>
        <p:grpSpPr bwMode="auto">
          <a:xfrm>
            <a:off x="9162524" y="1386626"/>
            <a:ext cx="1368425" cy="1296988"/>
            <a:chOff x="3923" y="1207"/>
            <a:chExt cx="862" cy="817"/>
          </a:xfrm>
        </p:grpSpPr>
        <p:pic>
          <p:nvPicPr>
            <p:cNvPr id="27" name="Picture 58" descr="triclin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69" y="1207"/>
              <a:ext cx="816" cy="486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8" name="Line 95"/>
            <p:cNvSpPr>
              <a:spLocks noChangeShapeType="1"/>
            </p:cNvSpPr>
            <p:nvPr/>
          </p:nvSpPr>
          <p:spPr bwMode="auto">
            <a:xfrm flipV="1">
              <a:off x="3923" y="1752"/>
              <a:ext cx="227" cy="2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29" name="Tabella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304184"/>
              </p:ext>
            </p:extLst>
          </p:nvPr>
        </p:nvGraphicFramePr>
        <p:xfrm>
          <a:off x="3545180" y="2717402"/>
          <a:ext cx="6121400" cy="2773680"/>
        </p:xfrm>
        <a:graphic>
          <a:graphicData uri="http://schemas.openxmlformats.org/drawingml/2006/table">
            <a:tbl>
              <a:tblPr/>
              <a:tblGrid>
                <a:gridCol w="1800225"/>
                <a:gridCol w="1655762"/>
                <a:gridCol w="2665413"/>
              </a:tblGrid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Triclino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a ≠ b ≠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      a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≠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b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≠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Monoclino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a ≠ b ≠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a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b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≠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Ortorombico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a ≠ b ≠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      a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b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Tetragonale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a = b ≠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      a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b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Trigonale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a = b =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      a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b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≠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Esagonale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a = b ≠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a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b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=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Cubico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a = b =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       a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b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= 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°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" name="Rettangolo 29"/>
          <p:cNvSpPr/>
          <p:nvPr/>
        </p:nvSpPr>
        <p:spPr>
          <a:xfrm>
            <a:off x="0" y="1368722"/>
            <a:ext cx="90209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 variare dei parametri reticolari sono individuabili </a:t>
            </a:r>
            <a:endParaRPr lang="it-IT" alt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altLang="en-US" sz="28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it-IT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 </a:t>
            </a:r>
            <a:r>
              <a:rPr lang="it-IT" altLang="en-US" sz="2800" b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cristallini</a:t>
            </a:r>
            <a:endParaRPr lang="it-IT" altLang="en-US" sz="28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3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FE71-7623-4C60-9342-50703C54D46D}" type="slidenum">
              <a:rPr lang="en-GB" smtClean="0"/>
              <a:t>9</a:t>
            </a:fld>
            <a:endParaRPr lang="en-GB"/>
          </a:p>
        </p:txBody>
      </p:sp>
      <p:sp>
        <p:nvSpPr>
          <p:cNvPr id="4" name="Segnaposto piè di pagina 12"/>
          <p:cNvSpPr>
            <a:spLocks noGrp="1"/>
          </p:cNvSpPr>
          <p:nvPr>
            <p:ph type="ftr" sz="quarter" idx="11"/>
          </p:nvPr>
        </p:nvSpPr>
        <p:spPr>
          <a:xfrm>
            <a:off x="2326986" y="6538912"/>
            <a:ext cx="5834406" cy="246221"/>
          </a:xfrm>
        </p:spPr>
        <p:txBody>
          <a:bodyPr>
            <a:noAutofit/>
          </a:bodyPr>
          <a:lstStyle/>
          <a:p>
            <a:r>
              <a:rPr lang="it-IT" sz="1000" i="1" smtClean="0">
                <a:latin typeface="Arial" panose="020B0604020202020204" pitchFamily="34" charset="0"/>
                <a:cs typeface="Arial" panose="020B0604020202020204" pitchFamily="34" charset="0"/>
              </a:rPr>
              <a:t>Alternanza scuola-lavoro, 19 marzo 2019, Istituto di Cristallografia-CNR, Bari</a:t>
            </a:r>
            <a:endParaRPr lang="en-GB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798987" y="58016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Simmetria nei cristalli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817895"/>
            <a:ext cx="12056882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en-US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Gli indici 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di </a:t>
            </a:r>
            <a:r>
              <a:rPr lang="it-IT" altLang="en-US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Miller, </a:t>
            </a:r>
            <a:r>
              <a:rPr lang="it-IT" altLang="en-US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h </a:t>
            </a:r>
            <a:r>
              <a:rPr lang="it-IT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k </a:t>
            </a:r>
            <a:r>
              <a:rPr lang="it-IT" altLang="en-US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l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it-IT" altLang="en-US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(ogni terna identifica un </a:t>
            </a:r>
            <a:r>
              <a:rPr lang="it-IT" alt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riflesso</a:t>
            </a:r>
            <a:r>
              <a:rPr lang="it-IT" altLang="en-US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, in forma abbreviata </a:t>
            </a:r>
            <a:r>
              <a:rPr lang="it-IT" altLang="en-US" sz="28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r>
              <a:rPr lang="it-IT" altLang="en-US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) 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sono tre numeri interi che definiscono una famiglia di piani </a:t>
            </a:r>
            <a:r>
              <a:rPr lang="it-IT" altLang="en-US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reticolari che dividono: </a:t>
            </a:r>
            <a:endParaRPr lang="it-IT" altLang="en-US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8" descr="crisimmi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1231" y="2069495"/>
            <a:ext cx="4072212" cy="43822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514349" y="2167731"/>
            <a:ext cx="453548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a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in </a:t>
            </a:r>
            <a:r>
              <a:rPr lang="it-IT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parti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712292" y="2851309"/>
            <a:ext cx="403225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c</a:t>
            </a:r>
            <a:r>
              <a:rPr lang="it-IT" altLang="en-US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in </a:t>
            </a:r>
            <a:r>
              <a:rPr lang="it-IT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l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it-IT" altLang="en-US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parti.</a:t>
            </a:r>
            <a:endParaRPr lang="it-IT" altLang="en-US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3514348" y="2636043"/>
            <a:ext cx="453548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b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in </a:t>
            </a:r>
            <a:r>
              <a:rPr lang="it-IT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k</a:t>
            </a:r>
            <a:r>
              <a:rPr lang="it-IT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 parti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881344" y="486332"/>
            <a:ext cx="60483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3200" dirty="0" smtClean="0">
                <a:solidFill>
                  <a:srgbClr val="FF3300"/>
                </a:solidFill>
                <a:cs typeface="Arial" panose="020B0604020202020204" pitchFamily="34" charset="0"/>
              </a:rPr>
              <a:t>GLI INDICI DI MILLER</a:t>
            </a:r>
            <a:endParaRPr lang="it-IT" altLang="en-US" sz="32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73&quot;/&gt;&lt;lineCharCount val=&quot;70&quot;/&gt;&lt;lineCharCount val=&quot;80&quot;/&gt;&lt;lineCharCount val=&quot;75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83&quot;/&gt;&lt;lineCharCount val=&quot;95&quot;/&gt;&lt;lineCharCount val=&quot;87&quot;/&gt;&lt;lineCharCount val=&quot;68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1CCD51C-361F-4F2D-821A-42ABC09797CC}&quot;/&gt;&lt;isInvalidForFieldText val=&quot;0&quot;/&gt;&lt;Image&gt;&lt;filename val=&quot;C:\Users\Ciapotti\AppData\Local\Temp\CP659218212586Session\CPTrustFolder659218212586\PPTImport659218244238\data\asimages\{31CCD51C-361F-4F2D-821A-42ABC09797CC}_16.png&quot;/&gt;&lt;left val=&quot;50&quot;/&gt;&lt;top val=&quot;151&quot;/&gt;&lt;width val=&quot;563&quot;/&gt;&lt;height val=&quot;276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37&quot;/&gt;&lt;lineCharCount val=&quot;36&quot;/&gt;&lt;lineCharCount val=&quot;35&quot;/&gt;&lt;lineCharCount val=&quot;37&quot;/&gt;&lt;lineCharCount val=&quot;34&quot;/&gt;&lt;lineCharCount val=&quot;31&quot;/&gt;&lt;lineCharCount val=&quot;36&quot;/&gt;&lt;lineCharCount val=&quot;8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37&quot;/&gt;&lt;lineCharCount val=&quot;36&quot;/&gt;&lt;lineCharCount val=&quot;35&quot;/&gt;&lt;lineCharCount val=&quot;37&quot;/&gt;&lt;lineCharCount val=&quot;34&quot;/&gt;&lt;lineCharCount val=&quot;31&quot;/&gt;&lt;lineCharCount val=&quot;36&quot;/&gt;&lt;lineCharCount val=&quot;8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3&quot;/&gt;&lt;lineCharCount val=&quot;15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1&quot;/&gt;&lt;lineCharCount val=&quot;14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8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24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24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13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9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3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10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11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E05020-2631-4501-82E8-AA552B67B750}&quot;/&gt;&lt;isInvalidForFieldText val=&quot;0&quot;/&gt;&lt;Image&gt;&lt;filename val=&quot;C:\Users\Ciapotti\AppData\Local\Temp\CP659218212586Session\CPTrustFolder659218212586\PPTImport659218244238\data\asimages\{28E05020-2631-4501-82E8-AA552B67B750}_18.png&quot;/&gt;&lt;left val=&quot;534&quot;/&gt;&lt;top val=&quot;-5&quot;/&gt;&lt;width val=&quot;199&quot;/&gt;&lt;height val=&quot;247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11&quot;/&gt;&lt;/TableIndex&gt;&lt;/ShapeTextInfo&gt;"/>
  <p:tag name="PRESENTER_SHAPEINFO" val="&lt;ThreeDShapeInfo&gt;&lt;uuid val=&quot;{5D9765DD-1C63-4D7F-8A4B-86668CD75658}&quot;/&gt;&lt;isInvalidForFieldText val=&quot;0&quot;/&gt;&lt;Image&gt;&lt;filename val=&quot;C:\Users\Ciapotti\AppData\Local\Temp\CP659218212586Session\CPTrustFolder659218212586\PPTImport659218244238\data\asimages\{5D9765DD-1C63-4D7F-8A4B-86668CD75658}_18.png&quot;/&gt;&lt;left val=&quot;510&quot;/&gt;&lt;top val=&quot;202&quot;/&gt;&lt;width val=&quot;199&quot;/&gt;&lt;height val=&quot;115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79&quot;/&gt;&lt;lineCharCount val=&quot;76&quot;/&gt;&lt;lineCharCount val=&quot;16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8&quot;/&gt;&lt;lineCharCount val=&quot;21&quot;/&gt;&lt;lineCharCount val=&quot;24&quot;/&gt;&lt;lineCharCount val=&quot;24&quot;/&gt;&lt;lineCharCount val=&quot;25&quot;/&gt;&lt;lineCharCount val=&quot;23&quot;/&gt;&lt;lineCharCount val=&quot;24&quot;/&gt;&lt;lineCharCount val=&quot;23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2812</TotalTime>
  <Words>3303</Words>
  <Application>Microsoft Office PowerPoint</Application>
  <PresentationFormat>Widescreen</PresentationFormat>
  <Paragraphs>468</Paragraphs>
  <Slides>53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53</vt:i4>
      </vt:variant>
    </vt:vector>
  </HeadingPairs>
  <TitlesOfParts>
    <vt:vector size="66" baseType="lpstr">
      <vt:lpstr>Arial</vt:lpstr>
      <vt:lpstr>Calibri</vt:lpstr>
      <vt:lpstr>Calibri Light</vt:lpstr>
      <vt:lpstr>Comic Sans MS</vt:lpstr>
      <vt:lpstr>Courier New</vt:lpstr>
      <vt:lpstr>DejaVu Sans</vt:lpstr>
      <vt:lpstr>Lohit Hindi</vt:lpstr>
      <vt:lpstr>Perpetua</vt:lpstr>
      <vt:lpstr>Symbol</vt:lpstr>
      <vt:lpstr>Tahoma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angela</dc:creator>
  <cp:lastModifiedBy>angela</cp:lastModifiedBy>
  <cp:revision>161</cp:revision>
  <dcterms:created xsi:type="dcterms:W3CDTF">2017-03-06T07:13:48Z</dcterms:created>
  <dcterms:modified xsi:type="dcterms:W3CDTF">2019-03-15T08:15:20Z</dcterms:modified>
</cp:coreProperties>
</file>